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22551" y="2724150"/>
            <a:ext cx="7946897" cy="721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7302" y="1365757"/>
            <a:ext cx="11677395" cy="15805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eneration2024@education.gouv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mailto:generation2024@education.gouv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scol.education.fr/1254/formulaire-generation-2024" TargetMode="External"/><Relationship Id="rId2" Type="http://schemas.openxmlformats.org/officeDocument/2006/relationships/hyperlink" Target="https://www.demarches-simplifiees.fr/commencer/dossier-de-candidature-a-la-labellisation-generat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scol.education.fr/965/mobilisation-en-academie-pour-generation-202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demarches-simplifiees.fr/commencer/dossier-de-candidature-a-la-labellisation-generat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aq.demarches-simplifiees.fr/article/34-je-dois-confirmer-mon-compte-a-chaque-connexion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0351" y="2418588"/>
            <a:ext cx="6245860" cy="147764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 indent="1905" algn="ctr">
              <a:lnSpc>
                <a:spcPts val="3670"/>
              </a:lnSpc>
              <a:spcBef>
                <a:spcPts val="565"/>
              </a:spcBef>
            </a:pPr>
            <a:r>
              <a:rPr sz="3400" b="0" spc="-35" dirty="0">
                <a:solidFill>
                  <a:srgbClr val="006EC0"/>
                </a:solidFill>
                <a:latin typeface="Calibri Light"/>
                <a:cs typeface="Calibri Light"/>
              </a:rPr>
              <a:t>Comment </a:t>
            </a:r>
            <a:r>
              <a:rPr sz="3400" b="0" spc="-25" dirty="0">
                <a:solidFill>
                  <a:srgbClr val="006EC0"/>
                </a:solidFill>
                <a:latin typeface="Calibri Light"/>
                <a:cs typeface="Calibri Light"/>
              </a:rPr>
              <a:t>déposer </a:t>
            </a:r>
            <a:r>
              <a:rPr sz="3400" b="0" spc="-15" dirty="0">
                <a:solidFill>
                  <a:srgbClr val="006EC0"/>
                </a:solidFill>
                <a:latin typeface="Calibri Light"/>
                <a:cs typeface="Calibri Light"/>
              </a:rPr>
              <a:t>une </a:t>
            </a:r>
            <a:r>
              <a:rPr sz="3400" b="0" spc="-35" dirty="0">
                <a:solidFill>
                  <a:srgbClr val="006EC0"/>
                </a:solidFill>
                <a:latin typeface="Calibri Light"/>
                <a:cs typeface="Calibri Light"/>
              </a:rPr>
              <a:t>candidature  </a:t>
            </a:r>
            <a:r>
              <a:rPr sz="3400" b="0" dirty="0">
                <a:solidFill>
                  <a:srgbClr val="006EC0"/>
                </a:solidFill>
                <a:latin typeface="Calibri Light"/>
                <a:cs typeface="Calibri Light"/>
              </a:rPr>
              <a:t>à la </a:t>
            </a:r>
            <a:r>
              <a:rPr sz="3400" b="0" spc="-30" dirty="0">
                <a:solidFill>
                  <a:srgbClr val="006EC0"/>
                </a:solidFill>
                <a:latin typeface="Calibri Light"/>
                <a:cs typeface="Calibri Light"/>
              </a:rPr>
              <a:t>labellisation </a:t>
            </a:r>
            <a:r>
              <a:rPr sz="3400" b="0" spc="-35" dirty="0">
                <a:solidFill>
                  <a:srgbClr val="006EC0"/>
                </a:solidFill>
                <a:latin typeface="Calibri Light"/>
                <a:cs typeface="Calibri Light"/>
              </a:rPr>
              <a:t>Génération </a:t>
            </a:r>
            <a:r>
              <a:rPr sz="3400" b="0" spc="-15" dirty="0">
                <a:solidFill>
                  <a:srgbClr val="006EC0"/>
                </a:solidFill>
                <a:latin typeface="Calibri Light"/>
                <a:cs typeface="Calibri Light"/>
              </a:rPr>
              <a:t>2024  sur </a:t>
            </a:r>
            <a:r>
              <a:rPr sz="3400" b="0" spc="-35" dirty="0">
                <a:solidFill>
                  <a:srgbClr val="006EC0"/>
                </a:solidFill>
                <a:latin typeface="Calibri Light"/>
                <a:cs typeface="Calibri Light"/>
              </a:rPr>
              <a:t>Démarches-simplifiées </a:t>
            </a:r>
            <a:r>
              <a:rPr sz="3400" b="0" spc="-10" dirty="0">
                <a:solidFill>
                  <a:srgbClr val="006EC0"/>
                </a:solidFill>
                <a:latin typeface="Calibri Light"/>
                <a:cs typeface="Calibri Light"/>
              </a:rPr>
              <a:t>en </a:t>
            </a:r>
            <a:r>
              <a:rPr sz="3400" b="0" spc="-20" dirty="0">
                <a:solidFill>
                  <a:srgbClr val="006EC0"/>
                </a:solidFill>
                <a:latin typeface="Calibri Light"/>
                <a:cs typeface="Calibri Light"/>
              </a:rPr>
              <a:t>2021</a:t>
            </a:r>
            <a:r>
              <a:rPr sz="3400" b="0" spc="-415" dirty="0">
                <a:solidFill>
                  <a:srgbClr val="006EC0"/>
                </a:solidFill>
                <a:latin typeface="Calibri Light"/>
                <a:cs typeface="Calibri Light"/>
              </a:rPr>
              <a:t> </a:t>
            </a:r>
            <a:r>
              <a:rPr sz="3400" b="0" dirty="0">
                <a:solidFill>
                  <a:srgbClr val="006EC0"/>
                </a:solidFill>
                <a:latin typeface="Calibri Light"/>
                <a:cs typeface="Calibri Light"/>
              </a:rPr>
              <a:t>?</a:t>
            </a:r>
            <a:endParaRPr sz="34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0822" y="4453890"/>
            <a:ext cx="8878570" cy="15849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algn="ctr">
              <a:lnSpc>
                <a:spcPts val="2600"/>
              </a:lnSpc>
              <a:spcBef>
                <a:spcPts val="420"/>
              </a:spcBef>
            </a:pPr>
            <a:r>
              <a:rPr sz="2400" i="1" dirty="0">
                <a:latin typeface="Calibri"/>
                <a:cs typeface="Calibri"/>
              </a:rPr>
              <a:t>But </a:t>
            </a:r>
            <a:r>
              <a:rPr sz="2400" i="1" spc="-5" dirty="0">
                <a:latin typeface="Calibri"/>
                <a:cs typeface="Calibri"/>
              </a:rPr>
              <a:t>de </a:t>
            </a:r>
            <a:r>
              <a:rPr sz="2400" i="1" spc="-35" dirty="0">
                <a:latin typeface="Calibri"/>
                <a:cs typeface="Calibri"/>
              </a:rPr>
              <a:t>cette </a:t>
            </a:r>
            <a:r>
              <a:rPr sz="2400" i="1" dirty="0">
                <a:latin typeface="Calibri"/>
                <a:cs typeface="Calibri"/>
              </a:rPr>
              <a:t>rubrique: </a:t>
            </a:r>
            <a:r>
              <a:rPr sz="2400" i="1" spc="-10" dirty="0">
                <a:latin typeface="Calibri"/>
                <a:cs typeface="Calibri"/>
              </a:rPr>
              <a:t>vous aider </a:t>
            </a:r>
            <a:r>
              <a:rPr sz="2400" i="1" spc="-5" dirty="0">
                <a:latin typeface="Calibri"/>
                <a:cs typeface="Calibri"/>
              </a:rPr>
              <a:t>dans </a:t>
            </a:r>
            <a:r>
              <a:rPr sz="2400" i="1" dirty="0">
                <a:latin typeface="Calibri"/>
                <a:cs typeface="Calibri"/>
              </a:rPr>
              <a:t>le </a:t>
            </a:r>
            <a:r>
              <a:rPr sz="2400" i="1" spc="-10" dirty="0">
                <a:latin typeface="Calibri"/>
                <a:cs typeface="Calibri"/>
              </a:rPr>
              <a:t>dépôt </a:t>
            </a:r>
            <a:r>
              <a:rPr sz="2400" i="1" spc="-15" dirty="0">
                <a:latin typeface="Calibri"/>
                <a:cs typeface="Calibri"/>
              </a:rPr>
              <a:t>et </a:t>
            </a:r>
            <a:r>
              <a:rPr sz="2400" i="1" dirty="0">
                <a:latin typeface="Calibri"/>
                <a:cs typeface="Calibri"/>
              </a:rPr>
              <a:t>le </a:t>
            </a:r>
            <a:r>
              <a:rPr sz="2400" i="1" spc="-10" dirty="0">
                <a:latin typeface="Calibri"/>
                <a:cs typeface="Calibri"/>
              </a:rPr>
              <a:t>suivi </a:t>
            </a:r>
            <a:r>
              <a:rPr sz="2400" i="1" spc="-5" dirty="0">
                <a:latin typeface="Calibri"/>
                <a:cs typeface="Calibri"/>
              </a:rPr>
              <a:t>de </a:t>
            </a:r>
            <a:r>
              <a:rPr sz="2400" i="1" spc="-10" dirty="0">
                <a:latin typeface="Calibri"/>
                <a:cs typeface="Calibri"/>
              </a:rPr>
              <a:t>candidature  </a:t>
            </a:r>
            <a:r>
              <a:rPr sz="2400" i="1" dirty="0">
                <a:latin typeface="Calibri"/>
                <a:cs typeface="Calibri"/>
              </a:rPr>
              <a:t>à la </a:t>
            </a:r>
            <a:r>
              <a:rPr sz="2400" i="1" spc="-10" dirty="0">
                <a:latin typeface="Calibri"/>
                <a:cs typeface="Calibri"/>
              </a:rPr>
              <a:t>Labellisation génération </a:t>
            </a:r>
            <a:r>
              <a:rPr sz="2400" i="1" spc="-5" dirty="0">
                <a:latin typeface="Calibri"/>
                <a:cs typeface="Calibri"/>
              </a:rPr>
              <a:t>2024.</a:t>
            </a:r>
            <a:endParaRPr sz="2400">
              <a:latin typeface="Calibri"/>
              <a:cs typeface="Calibri"/>
            </a:endParaRPr>
          </a:p>
          <a:p>
            <a:pPr marR="1270" algn="ctr">
              <a:lnSpc>
                <a:spcPct val="100000"/>
              </a:lnSpc>
              <a:spcBef>
                <a:spcPts val="480"/>
              </a:spcBef>
            </a:pPr>
            <a:r>
              <a:rPr sz="2400" i="1" spc="-50" dirty="0">
                <a:latin typeface="Calibri"/>
                <a:cs typeface="Calibri"/>
              </a:rPr>
              <a:t>Vous </a:t>
            </a:r>
            <a:r>
              <a:rPr sz="2400" i="1" spc="-20" dirty="0">
                <a:latin typeface="Calibri"/>
                <a:cs typeface="Calibri"/>
              </a:rPr>
              <a:t>avez </a:t>
            </a:r>
            <a:r>
              <a:rPr sz="2400" i="1" spc="-10" dirty="0">
                <a:latin typeface="Calibri"/>
                <a:cs typeface="Calibri"/>
              </a:rPr>
              <a:t>des </a:t>
            </a:r>
            <a:r>
              <a:rPr sz="2400" i="1" spc="-15" dirty="0">
                <a:latin typeface="Calibri"/>
                <a:cs typeface="Calibri"/>
              </a:rPr>
              <a:t>questions </a:t>
            </a:r>
            <a:r>
              <a:rPr sz="2400" i="1" dirty="0">
                <a:latin typeface="Calibri"/>
                <a:cs typeface="Calibri"/>
              </a:rPr>
              <a:t>? </a:t>
            </a:r>
            <a:r>
              <a:rPr sz="2400" i="1" spc="-20" dirty="0">
                <a:latin typeface="Calibri"/>
                <a:cs typeface="Calibri"/>
              </a:rPr>
              <a:t>Contactez-nous </a:t>
            </a:r>
            <a:r>
              <a:rPr sz="2400" i="1" dirty="0">
                <a:latin typeface="Calibri"/>
                <a:cs typeface="Calibri"/>
              </a:rPr>
              <a:t>:</a:t>
            </a:r>
            <a:r>
              <a:rPr sz="2400" i="1" spc="40" dirty="0">
                <a:latin typeface="Calibri"/>
                <a:cs typeface="Calibri"/>
              </a:rPr>
              <a:t> </a:t>
            </a:r>
            <a:r>
              <a:rPr sz="1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generation2024@education.gouv.fr</a:t>
            </a:r>
            <a:endParaRPr sz="1800">
              <a:latin typeface="Calibri"/>
              <a:cs typeface="Calibri"/>
            </a:endParaRPr>
          </a:p>
          <a:p>
            <a:pPr marR="5080" algn="ctr">
              <a:lnSpc>
                <a:spcPct val="100000"/>
              </a:lnSpc>
              <a:spcBef>
                <a:spcPts val="515"/>
              </a:spcBef>
            </a:pPr>
            <a:r>
              <a:rPr sz="2400" i="1" spc="-5" dirty="0">
                <a:latin typeface="Calibri"/>
                <a:cs typeface="Calibri"/>
              </a:rPr>
              <a:t>(préciser </a:t>
            </a:r>
            <a:r>
              <a:rPr sz="2400" i="1" spc="-10" dirty="0">
                <a:latin typeface="Calibri"/>
                <a:cs typeface="Calibri"/>
              </a:rPr>
              <a:t>votre académie et vos</a:t>
            </a:r>
            <a:r>
              <a:rPr sz="2400" i="1" spc="4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coordonnées)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177545"/>
            <a:ext cx="2576322" cy="15186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56565" y="341043"/>
            <a:ext cx="1447871" cy="14473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1223518"/>
            <a:ext cx="31292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006EC0"/>
                </a:solidFill>
              </a:rPr>
              <a:t>3.3.1 </a:t>
            </a:r>
            <a:r>
              <a:rPr sz="2000" spc="-15" dirty="0">
                <a:solidFill>
                  <a:srgbClr val="006EC0"/>
                </a:solidFill>
              </a:rPr>
              <a:t>Soumettre </a:t>
            </a:r>
            <a:r>
              <a:rPr sz="2000" spc="-5" dirty="0">
                <a:solidFill>
                  <a:srgbClr val="006EC0"/>
                </a:solidFill>
              </a:rPr>
              <a:t>la </a:t>
            </a:r>
            <a:r>
              <a:rPr sz="2000" spc="-10" dirty="0">
                <a:solidFill>
                  <a:srgbClr val="006EC0"/>
                </a:solidFill>
              </a:rPr>
              <a:t>demande</a:t>
            </a:r>
            <a:r>
              <a:rPr sz="2000" spc="-70" dirty="0">
                <a:solidFill>
                  <a:srgbClr val="006EC0"/>
                </a:solidFill>
              </a:rPr>
              <a:t> </a:t>
            </a:r>
            <a:r>
              <a:rPr sz="2000" spc="-5" dirty="0">
                <a:solidFill>
                  <a:srgbClr val="006EC0"/>
                </a:solidFill>
              </a:rPr>
              <a:t>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918210" y="2044953"/>
            <a:ext cx="3227705" cy="6604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99720" marR="5080" indent="-287655">
              <a:lnSpc>
                <a:spcPct val="88800"/>
              </a:lnSpc>
              <a:spcBef>
                <a:spcPts val="3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500" spc="-15" dirty="0">
                <a:latin typeface="Calibri"/>
                <a:cs typeface="Calibri"/>
              </a:rPr>
              <a:t>Cliquez </a:t>
            </a:r>
            <a:r>
              <a:rPr sz="1500" spc="-5" dirty="0">
                <a:latin typeface="Calibri"/>
                <a:cs typeface="Calibri"/>
              </a:rPr>
              <a:t>sur </a:t>
            </a:r>
            <a:r>
              <a:rPr sz="1500" b="1" spc="-10" dirty="0">
                <a:latin typeface="Calibri"/>
                <a:cs typeface="Calibri"/>
              </a:rPr>
              <a:t>[Déposer </a:t>
            </a:r>
            <a:r>
              <a:rPr sz="1500" b="1" dirty="0">
                <a:latin typeface="Calibri"/>
                <a:cs typeface="Calibri"/>
              </a:rPr>
              <a:t>le </a:t>
            </a:r>
            <a:r>
              <a:rPr sz="1500" b="1" spc="-10" dirty="0">
                <a:latin typeface="Calibri"/>
                <a:cs typeface="Calibri"/>
              </a:rPr>
              <a:t>dossier] </a:t>
            </a:r>
            <a:r>
              <a:rPr sz="1500" spc="-10" dirty="0">
                <a:latin typeface="Calibri"/>
                <a:cs typeface="Calibri"/>
              </a:rPr>
              <a:t>pour  </a:t>
            </a:r>
            <a:r>
              <a:rPr sz="1500" spc="-20" dirty="0">
                <a:latin typeface="Calibri"/>
                <a:cs typeface="Calibri"/>
              </a:rPr>
              <a:t>effectuer </a:t>
            </a:r>
            <a:r>
              <a:rPr sz="1500" dirty="0">
                <a:latin typeface="Calibri"/>
                <a:cs typeface="Calibri"/>
              </a:rPr>
              <a:t>le </a:t>
            </a:r>
            <a:r>
              <a:rPr sz="1500" spc="-5" dirty="0">
                <a:latin typeface="Calibri"/>
                <a:cs typeface="Calibri"/>
              </a:rPr>
              <a:t>dépôt </a:t>
            </a:r>
            <a:r>
              <a:rPr sz="1500" spc="-15" dirty="0">
                <a:latin typeface="Calibri"/>
                <a:cs typeface="Calibri"/>
              </a:rPr>
              <a:t>et </a:t>
            </a:r>
            <a:r>
              <a:rPr sz="1500" spc="-10" dirty="0">
                <a:latin typeface="Calibri"/>
                <a:cs typeface="Calibri"/>
              </a:rPr>
              <a:t>ainsi </a:t>
            </a:r>
            <a:r>
              <a:rPr sz="1500" spc="-5" dirty="0">
                <a:latin typeface="Calibri"/>
                <a:cs typeface="Calibri"/>
              </a:rPr>
              <a:t>initier </a:t>
            </a:r>
            <a:r>
              <a:rPr sz="1500" spc="-20" dirty="0">
                <a:latin typeface="Calibri"/>
                <a:cs typeface="Calibri"/>
              </a:rPr>
              <a:t>votre  </a:t>
            </a:r>
            <a:r>
              <a:rPr sz="1500" spc="-5" dirty="0">
                <a:latin typeface="Calibri"/>
                <a:cs typeface="Calibri"/>
              </a:rPr>
              <a:t>demande de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5" dirty="0">
                <a:latin typeface="Calibri"/>
                <a:cs typeface="Calibri"/>
              </a:rPr>
              <a:t>validation,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8363" y="2759964"/>
            <a:ext cx="3286760" cy="2038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20"/>
              </a:lnSpc>
            </a:pPr>
            <a:r>
              <a:rPr sz="1300" i="1" spc="-10" dirty="0">
                <a:latin typeface="Calibri"/>
                <a:cs typeface="Calibri"/>
              </a:rPr>
              <a:t>La pièce déposée </a:t>
            </a:r>
            <a:r>
              <a:rPr sz="1300" i="1" spc="-5" dirty="0">
                <a:latin typeface="Calibri"/>
                <a:cs typeface="Calibri"/>
              </a:rPr>
              <a:t>ne </a:t>
            </a:r>
            <a:r>
              <a:rPr sz="1300" i="1" spc="-10" dirty="0">
                <a:latin typeface="Calibri"/>
                <a:cs typeface="Calibri"/>
              </a:rPr>
              <a:t>doit </a:t>
            </a:r>
            <a:r>
              <a:rPr sz="1300" i="1" spc="-5" dirty="0">
                <a:latin typeface="Calibri"/>
                <a:cs typeface="Calibri"/>
              </a:rPr>
              <a:t>pas </a:t>
            </a:r>
            <a:r>
              <a:rPr sz="1300" i="1" spc="-10" dirty="0">
                <a:latin typeface="Calibri"/>
                <a:cs typeface="Calibri"/>
              </a:rPr>
              <a:t>peser </a:t>
            </a:r>
            <a:r>
              <a:rPr sz="1300" i="1" spc="-5" dirty="0">
                <a:latin typeface="Calibri"/>
                <a:cs typeface="Calibri"/>
              </a:rPr>
              <a:t>plus de</a:t>
            </a:r>
            <a:r>
              <a:rPr sz="1300" i="1" spc="-60" dirty="0">
                <a:latin typeface="Calibri"/>
                <a:cs typeface="Calibri"/>
              </a:rPr>
              <a:t> </a:t>
            </a:r>
            <a:r>
              <a:rPr sz="1300" i="1" spc="-10" dirty="0">
                <a:latin typeface="Calibri"/>
                <a:cs typeface="Calibri"/>
              </a:rPr>
              <a:t>20Mo.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191" y="3238246"/>
            <a:ext cx="3714750" cy="3412216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11785" marR="5080" indent="-287655">
              <a:lnSpc>
                <a:spcPts val="1700"/>
              </a:lnSpc>
              <a:spcBef>
                <a:spcPts val="240"/>
              </a:spcBef>
              <a:buFont typeface="Arial"/>
              <a:buChar char="•"/>
              <a:tabLst>
                <a:tab pos="311785" algn="l"/>
                <a:tab pos="312420" algn="l"/>
              </a:tabLst>
            </a:pPr>
            <a:r>
              <a:rPr sz="1500" dirty="0">
                <a:latin typeface="Calibri"/>
                <a:cs typeface="Calibri"/>
              </a:rPr>
              <a:t>Un </a:t>
            </a:r>
            <a:r>
              <a:rPr sz="1500" spc="-10" dirty="0">
                <a:latin typeface="Calibri"/>
                <a:cs typeface="Calibri"/>
              </a:rPr>
              <a:t>courriel </a:t>
            </a:r>
            <a:r>
              <a:rPr sz="1500" spc="-5" dirty="0">
                <a:latin typeface="Calibri"/>
                <a:cs typeface="Calibri"/>
              </a:rPr>
              <a:t>de </a:t>
            </a:r>
            <a:r>
              <a:rPr sz="1500" spc="-15" dirty="0">
                <a:latin typeface="Calibri"/>
                <a:cs typeface="Calibri"/>
              </a:rPr>
              <a:t>confirmation </a:t>
            </a:r>
            <a:r>
              <a:rPr sz="1500" spc="-5" dirty="0">
                <a:latin typeface="Calibri"/>
                <a:cs typeface="Calibri"/>
              </a:rPr>
              <a:t>de dépôt </a:t>
            </a:r>
            <a:r>
              <a:rPr sz="1500" spc="-15" dirty="0">
                <a:latin typeface="Calibri"/>
                <a:cs typeface="Calibri"/>
              </a:rPr>
              <a:t>vous  est </a:t>
            </a:r>
            <a:r>
              <a:rPr sz="1500" spc="-30" dirty="0">
                <a:latin typeface="Calibri"/>
                <a:cs typeface="Calibri"/>
              </a:rPr>
              <a:t>envoyé </a:t>
            </a:r>
            <a:r>
              <a:rPr sz="1500" spc="-5" dirty="0">
                <a:latin typeface="Calibri"/>
                <a:cs typeface="Calibri"/>
              </a:rPr>
              <a:t>sur </a:t>
            </a:r>
            <a:r>
              <a:rPr sz="1500" spc="-35" dirty="0">
                <a:latin typeface="Calibri"/>
                <a:cs typeface="Calibri"/>
              </a:rPr>
              <a:t>l’adresse </a:t>
            </a:r>
            <a:r>
              <a:rPr sz="1500" spc="-5" dirty="0">
                <a:latin typeface="Calibri"/>
                <a:cs typeface="Calibri"/>
              </a:rPr>
              <a:t>associée </a:t>
            </a:r>
            <a:r>
              <a:rPr sz="1500" dirty="0">
                <a:latin typeface="Calibri"/>
                <a:cs typeface="Calibri"/>
              </a:rPr>
              <a:t>au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compte;</a:t>
            </a:r>
            <a:endParaRPr sz="1500" dirty="0">
              <a:latin typeface="Calibri"/>
              <a:cs typeface="Calibri"/>
            </a:endParaRPr>
          </a:p>
          <a:p>
            <a:pPr marL="311785" indent="-28765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11785" algn="l"/>
                <a:tab pos="312420" algn="l"/>
              </a:tabLst>
            </a:pPr>
            <a:r>
              <a:rPr sz="1500" spc="-75" dirty="0">
                <a:latin typeface="Calibri"/>
                <a:cs typeface="Calibri"/>
              </a:rPr>
              <a:t>L’écran </a:t>
            </a:r>
            <a:r>
              <a:rPr sz="1500" spc="-20" dirty="0">
                <a:latin typeface="Calibri"/>
                <a:cs typeface="Calibri"/>
              </a:rPr>
              <a:t>suivant </a:t>
            </a:r>
            <a:r>
              <a:rPr sz="1500" spc="-10" dirty="0">
                <a:latin typeface="Calibri"/>
                <a:cs typeface="Calibri"/>
              </a:rPr>
              <a:t>apparaît, </a:t>
            </a:r>
            <a:r>
              <a:rPr sz="1500" dirty="0">
                <a:latin typeface="Calibri"/>
                <a:cs typeface="Calibri"/>
              </a:rPr>
              <a:t>cf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image</a:t>
            </a:r>
            <a:endParaRPr sz="1500" dirty="0">
              <a:latin typeface="Calibri"/>
              <a:cs typeface="Calibri"/>
            </a:endParaRPr>
          </a:p>
          <a:p>
            <a:pPr marL="311785" marR="98425" indent="-287655">
              <a:lnSpc>
                <a:spcPct val="91700"/>
              </a:lnSpc>
              <a:spcBef>
                <a:spcPts val="855"/>
              </a:spcBef>
              <a:buFont typeface="Arial"/>
              <a:buChar char="•"/>
              <a:tabLst>
                <a:tab pos="311785" algn="l"/>
                <a:tab pos="312420" algn="l"/>
              </a:tabLst>
            </a:pPr>
            <a:r>
              <a:rPr sz="1500" spc="-35" dirty="0">
                <a:latin typeface="Calibri"/>
                <a:cs typeface="Calibri"/>
              </a:rPr>
              <a:t>Votre </a:t>
            </a:r>
            <a:r>
              <a:rPr sz="1500" spc="-10" dirty="0">
                <a:latin typeface="Calibri"/>
                <a:cs typeface="Calibri"/>
              </a:rPr>
              <a:t>dossier </a:t>
            </a:r>
            <a:r>
              <a:rPr sz="1500" spc="-15" dirty="0">
                <a:latin typeface="Calibri"/>
                <a:cs typeface="Calibri"/>
              </a:rPr>
              <a:t>prend </a:t>
            </a:r>
            <a:r>
              <a:rPr sz="1500" spc="-5" dirty="0">
                <a:latin typeface="Calibri"/>
                <a:cs typeface="Calibri"/>
              </a:rPr>
              <a:t>le </a:t>
            </a:r>
            <a:r>
              <a:rPr sz="1500" spc="-20" dirty="0">
                <a:latin typeface="Calibri"/>
                <a:cs typeface="Calibri"/>
              </a:rPr>
              <a:t>statut </a:t>
            </a:r>
            <a:r>
              <a:rPr sz="1500" spc="-10" dirty="0">
                <a:latin typeface="Calibri"/>
                <a:cs typeface="Calibri"/>
              </a:rPr>
              <a:t>« en  construction », </a:t>
            </a:r>
            <a:r>
              <a:rPr sz="1500" spc="-5" dirty="0">
                <a:latin typeface="Calibri"/>
                <a:cs typeface="Calibri"/>
              </a:rPr>
              <a:t>il </a:t>
            </a:r>
            <a:r>
              <a:rPr sz="1500" spc="-30" dirty="0">
                <a:latin typeface="Calibri"/>
                <a:cs typeface="Calibri"/>
              </a:rPr>
              <a:t>reste </a:t>
            </a:r>
            <a:r>
              <a:rPr sz="1500" spc="-5" dirty="0">
                <a:latin typeface="Calibri"/>
                <a:cs typeface="Calibri"/>
              </a:rPr>
              <a:t>modifiable </a:t>
            </a:r>
            <a:r>
              <a:rPr sz="1500" spc="-20" dirty="0">
                <a:latin typeface="Calibri"/>
                <a:cs typeface="Calibri"/>
              </a:rPr>
              <a:t>tant </a:t>
            </a:r>
            <a:r>
              <a:rPr sz="1500" spc="-5" dirty="0">
                <a:latin typeface="Calibri"/>
                <a:cs typeface="Calibri"/>
              </a:rPr>
              <a:t>qu’il  ne </a:t>
            </a:r>
            <a:r>
              <a:rPr sz="1500" spc="-15" dirty="0">
                <a:latin typeface="Calibri"/>
                <a:cs typeface="Calibri"/>
              </a:rPr>
              <a:t>prend </a:t>
            </a:r>
            <a:r>
              <a:rPr sz="1500" spc="-5" dirty="0">
                <a:latin typeface="Calibri"/>
                <a:cs typeface="Calibri"/>
              </a:rPr>
              <a:t>pas le </a:t>
            </a:r>
            <a:r>
              <a:rPr sz="1500" spc="-20" dirty="0">
                <a:latin typeface="Calibri"/>
                <a:cs typeface="Calibri"/>
              </a:rPr>
              <a:t>statut </a:t>
            </a:r>
            <a:r>
              <a:rPr sz="1500" spc="-10" dirty="0">
                <a:latin typeface="Calibri"/>
                <a:cs typeface="Calibri"/>
              </a:rPr>
              <a:t>« en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instruction »,</a:t>
            </a:r>
            <a:endParaRPr sz="1500" dirty="0">
              <a:latin typeface="Calibri"/>
              <a:cs typeface="Calibri"/>
            </a:endParaRPr>
          </a:p>
          <a:p>
            <a:pPr marL="299085" indent="-287020">
              <a:lnSpc>
                <a:spcPts val="1750"/>
              </a:lnSpc>
              <a:spcBef>
                <a:spcPts val="695"/>
              </a:spcBef>
              <a:buFont typeface="Arial"/>
              <a:buChar char="•"/>
              <a:tabLst>
                <a:tab pos="298450" algn="l"/>
                <a:tab pos="299720" algn="l"/>
              </a:tabLst>
            </a:pPr>
            <a:r>
              <a:rPr sz="1500" u="sng" spc="-3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Nous </a:t>
            </a: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vous conseillons 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 l’imprimer </a:t>
            </a: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afin</a:t>
            </a:r>
            <a:r>
              <a:rPr sz="1500" u="sng" spc="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endParaRPr sz="1500" dirty="0">
              <a:latin typeface="Calibri"/>
              <a:cs typeface="Calibri"/>
            </a:endParaRPr>
          </a:p>
          <a:p>
            <a:pPr marL="299085">
              <a:lnSpc>
                <a:spcPts val="1700"/>
              </a:lnSpc>
            </a:pP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fournir 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une </a:t>
            </a: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copie </a:t>
            </a:r>
            <a:r>
              <a:rPr sz="1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à </a:t>
            </a:r>
            <a:r>
              <a:rPr sz="1500" u="sng" spc="-1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votre</a:t>
            </a:r>
            <a:r>
              <a:rPr sz="1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fr-FR" sz="1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directeur école/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chef</a:t>
            </a:r>
            <a:endParaRPr sz="1500" dirty="0">
              <a:latin typeface="Calibri"/>
              <a:cs typeface="Calibri"/>
            </a:endParaRPr>
          </a:p>
          <a:p>
            <a:pPr marL="299085">
              <a:lnSpc>
                <a:spcPts val="1750"/>
              </a:lnSpc>
            </a:pPr>
            <a:r>
              <a:rPr sz="1500" u="sng" spc="-3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d’établissement</a:t>
            </a:r>
            <a:r>
              <a:rPr sz="1500" spc="-15" dirty="0">
                <a:latin typeface="Calibri"/>
                <a:cs typeface="Calibri"/>
              </a:rPr>
              <a:t>.</a:t>
            </a:r>
            <a:endParaRPr sz="1500" dirty="0">
              <a:latin typeface="Calibri"/>
              <a:cs typeface="Calibri"/>
            </a:endParaRPr>
          </a:p>
          <a:p>
            <a:pPr marL="299085" marR="189230" indent="-299085">
              <a:lnSpc>
                <a:spcPts val="1700"/>
              </a:lnSpc>
              <a:spcBef>
                <a:spcPts val="8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500" dirty="0">
                <a:latin typeface="Calibri"/>
                <a:cs typeface="Calibri"/>
              </a:rPr>
              <a:t>Il </a:t>
            </a:r>
            <a:r>
              <a:rPr sz="1500" spc="-15" dirty="0">
                <a:latin typeface="Calibri"/>
                <a:cs typeface="Calibri"/>
              </a:rPr>
              <a:t>est </a:t>
            </a:r>
            <a:r>
              <a:rPr sz="1500" spc="-10" dirty="0">
                <a:latin typeface="Calibri"/>
                <a:cs typeface="Calibri"/>
              </a:rPr>
              <a:t>possible </a:t>
            </a:r>
            <a:r>
              <a:rPr sz="1500" spc="-30" dirty="0">
                <a:latin typeface="Calibri"/>
                <a:cs typeface="Calibri"/>
              </a:rPr>
              <a:t>d’accéder </a:t>
            </a:r>
            <a:r>
              <a:rPr sz="1500" dirty="0">
                <a:latin typeface="Calibri"/>
                <a:cs typeface="Calibri"/>
              </a:rPr>
              <a:t>à la </a:t>
            </a:r>
            <a:r>
              <a:rPr sz="1500" spc="-5" dirty="0">
                <a:latin typeface="Calibri"/>
                <a:cs typeface="Calibri"/>
              </a:rPr>
              <a:t>demande que  </a:t>
            </a:r>
            <a:r>
              <a:rPr sz="1500" spc="-15" dirty="0">
                <a:latin typeface="Calibri"/>
                <a:cs typeface="Calibri"/>
              </a:rPr>
              <a:t>vous </a:t>
            </a:r>
            <a:r>
              <a:rPr sz="1500" spc="-20" dirty="0">
                <a:latin typeface="Calibri"/>
                <a:cs typeface="Calibri"/>
              </a:rPr>
              <a:t>venez </a:t>
            </a:r>
            <a:r>
              <a:rPr sz="1500" spc="-5" dirty="0">
                <a:latin typeface="Calibri"/>
                <a:cs typeface="Calibri"/>
              </a:rPr>
              <a:t>de déposer en </a:t>
            </a:r>
            <a:r>
              <a:rPr sz="1500" spc="-10" dirty="0">
                <a:latin typeface="Calibri"/>
                <a:cs typeface="Calibri"/>
              </a:rPr>
              <a:t>cliquant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sur</a:t>
            </a:r>
            <a:endParaRPr sz="1500" dirty="0">
              <a:latin typeface="Calibri"/>
              <a:cs typeface="Calibri"/>
            </a:endParaRPr>
          </a:p>
          <a:p>
            <a:pPr marL="118110">
              <a:lnSpc>
                <a:spcPct val="100000"/>
              </a:lnSpc>
              <a:spcBef>
                <a:spcPts val="760"/>
              </a:spcBef>
            </a:pPr>
            <a:r>
              <a:rPr sz="1500" b="1" dirty="0">
                <a:latin typeface="Calibri"/>
                <a:cs typeface="Calibri"/>
              </a:rPr>
              <a:t>[ </a:t>
            </a:r>
            <a:r>
              <a:rPr sz="1500" b="1" spc="-10" dirty="0">
                <a:latin typeface="Calibri"/>
                <a:cs typeface="Calibri"/>
              </a:rPr>
              <a:t>Accéder </a:t>
            </a:r>
            <a:r>
              <a:rPr sz="1500" b="1" dirty="0">
                <a:latin typeface="Calibri"/>
                <a:cs typeface="Calibri"/>
              </a:rPr>
              <a:t>à </a:t>
            </a:r>
            <a:r>
              <a:rPr sz="1500" b="1" spc="-20" dirty="0">
                <a:latin typeface="Calibri"/>
                <a:cs typeface="Calibri"/>
              </a:rPr>
              <a:t>votre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dossier]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34000" y="1752600"/>
            <a:ext cx="6332982" cy="35608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289306"/>
            <a:ext cx="59620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5" dirty="0"/>
              <a:t>4. Accéder au suivi de ma</a:t>
            </a:r>
            <a:r>
              <a:rPr sz="3200" spc="-160" dirty="0"/>
              <a:t> </a:t>
            </a:r>
            <a:r>
              <a:rPr sz="3200" spc="-10" dirty="0"/>
              <a:t>demande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18210" y="1198625"/>
            <a:ext cx="4478020" cy="3978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2200" b="1" spc="-10" dirty="0">
                <a:solidFill>
                  <a:srgbClr val="4470C4"/>
                </a:solidFill>
                <a:latin typeface="Calibri"/>
                <a:cs typeface="Calibri"/>
              </a:rPr>
              <a:t>4.1 </a:t>
            </a:r>
            <a:r>
              <a:rPr sz="2200" b="1" spc="-20" dirty="0">
                <a:solidFill>
                  <a:srgbClr val="4470C4"/>
                </a:solidFill>
                <a:latin typeface="Calibri"/>
                <a:cs typeface="Calibri"/>
              </a:rPr>
              <a:t>Consulter </a:t>
            </a:r>
            <a:r>
              <a:rPr sz="2200" b="1" spc="-15" dirty="0">
                <a:solidFill>
                  <a:srgbClr val="4470C4"/>
                </a:solidFill>
                <a:latin typeface="Calibri"/>
                <a:cs typeface="Calibri"/>
              </a:rPr>
              <a:t>et modifier </a:t>
            </a:r>
            <a:r>
              <a:rPr sz="2200" b="1" spc="-5" dirty="0">
                <a:solidFill>
                  <a:srgbClr val="4470C4"/>
                </a:solidFill>
                <a:latin typeface="Calibri"/>
                <a:cs typeface="Calibri"/>
              </a:rPr>
              <a:t>ma</a:t>
            </a:r>
            <a:r>
              <a:rPr sz="2200" b="1" spc="90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470C4"/>
                </a:solidFill>
                <a:latin typeface="Calibri"/>
                <a:cs typeface="Calibri"/>
              </a:rPr>
              <a:t>demande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Calibri"/>
              <a:cs typeface="Calibri"/>
            </a:endParaRPr>
          </a:p>
          <a:p>
            <a:pPr marL="299720" marR="836930" indent="-287655">
              <a:lnSpc>
                <a:spcPct val="80000"/>
              </a:lnSpc>
              <a:spcBef>
                <a:spcPts val="153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0" dirty="0">
                <a:latin typeface="Calibri"/>
                <a:cs typeface="Calibri"/>
              </a:rPr>
              <a:t>Via [Accéder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25" dirty="0">
                <a:latin typeface="Calibri"/>
                <a:cs typeface="Calibri"/>
              </a:rPr>
              <a:t>votre </a:t>
            </a:r>
            <a:r>
              <a:rPr sz="1600" spc="-15" dirty="0">
                <a:latin typeface="Calibri"/>
                <a:cs typeface="Calibri"/>
              </a:rPr>
              <a:t>dossier] </a:t>
            </a:r>
            <a:r>
              <a:rPr sz="1600" spc="-10" dirty="0">
                <a:latin typeface="Calibri"/>
                <a:cs typeface="Calibri"/>
              </a:rPr>
              <a:t>dans </a:t>
            </a:r>
            <a:r>
              <a:rPr sz="1600" dirty="0">
                <a:latin typeface="Calibri"/>
                <a:cs typeface="Calibri"/>
              </a:rPr>
              <a:t>la  </a:t>
            </a:r>
            <a:r>
              <a:rPr sz="1600" spc="-30" dirty="0">
                <a:latin typeface="Calibri"/>
                <a:cs typeface="Calibri"/>
              </a:rPr>
              <a:t>fenêtre </a:t>
            </a:r>
            <a:r>
              <a:rPr sz="1600" spc="-10" dirty="0">
                <a:latin typeface="Calibri"/>
                <a:cs typeface="Calibri"/>
              </a:rPr>
              <a:t>qui </a:t>
            </a:r>
            <a:r>
              <a:rPr sz="1600" spc="-20" dirty="0">
                <a:latin typeface="Calibri"/>
                <a:cs typeface="Calibri"/>
              </a:rPr>
              <a:t>apparaît </a:t>
            </a:r>
            <a:r>
              <a:rPr sz="1600" spc="-10" dirty="0">
                <a:latin typeface="Calibri"/>
                <a:cs typeface="Calibri"/>
              </a:rPr>
              <a:t>une </a:t>
            </a:r>
            <a:r>
              <a:rPr sz="1600" spc="-25" dirty="0">
                <a:latin typeface="Calibri"/>
                <a:cs typeface="Calibri"/>
              </a:rPr>
              <a:t>fois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15" dirty="0">
                <a:latin typeface="Calibri"/>
                <a:cs typeface="Calibri"/>
              </a:rPr>
              <a:t>dépôt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fait</a:t>
            </a:r>
            <a:endParaRPr sz="1600">
              <a:latin typeface="Calibri"/>
              <a:cs typeface="Calibri"/>
            </a:endParaRPr>
          </a:p>
          <a:p>
            <a:pPr marL="299720" marR="878840" indent="-28765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5" dirty="0">
                <a:latin typeface="Calibri"/>
                <a:cs typeface="Calibri"/>
              </a:rPr>
              <a:t>Ou </a:t>
            </a:r>
            <a:r>
              <a:rPr sz="1600" spc="-10" dirty="0">
                <a:latin typeface="Calibri"/>
                <a:cs typeface="Calibri"/>
              </a:rPr>
              <a:t>[Consulter </a:t>
            </a:r>
            <a:r>
              <a:rPr sz="1600" spc="-5" dirty="0">
                <a:latin typeface="Calibri"/>
                <a:cs typeface="Calibri"/>
              </a:rPr>
              <a:t>mon </a:t>
            </a:r>
            <a:r>
              <a:rPr sz="1600" spc="-15" dirty="0">
                <a:latin typeface="Calibri"/>
                <a:cs typeface="Calibri"/>
              </a:rPr>
              <a:t>dossier] </a:t>
            </a:r>
            <a:r>
              <a:rPr sz="1600" spc="-10" dirty="0">
                <a:latin typeface="Calibri"/>
                <a:cs typeface="Calibri"/>
              </a:rPr>
              <a:t>dans </a:t>
            </a:r>
            <a:r>
              <a:rPr sz="1600" dirty="0">
                <a:latin typeface="Calibri"/>
                <a:cs typeface="Calibri"/>
              </a:rPr>
              <a:t>le  </a:t>
            </a:r>
            <a:r>
              <a:rPr sz="1600" spc="-15" dirty="0">
                <a:latin typeface="Calibri"/>
                <a:cs typeface="Calibri"/>
              </a:rPr>
              <a:t>courriel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20" dirty="0">
                <a:latin typeface="Calibri"/>
                <a:cs typeface="Calibri"/>
              </a:rPr>
              <a:t>confirmation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15" dirty="0">
                <a:latin typeface="Calibri"/>
                <a:cs typeface="Calibri"/>
              </a:rPr>
              <a:t>dépôt </a:t>
            </a:r>
            <a:r>
              <a:rPr sz="1600" spc="-25" dirty="0">
                <a:latin typeface="Calibri"/>
                <a:cs typeface="Calibri"/>
              </a:rPr>
              <a:t>reçu </a:t>
            </a:r>
            <a:r>
              <a:rPr sz="1600" dirty="0">
                <a:latin typeface="Calibri"/>
                <a:cs typeface="Calibri"/>
              </a:rPr>
              <a:t>à  </a:t>
            </a:r>
            <a:r>
              <a:rPr sz="1600" spc="-35" dirty="0">
                <a:latin typeface="Calibri"/>
                <a:cs typeface="Calibri"/>
              </a:rPr>
              <a:t>l’adresse </a:t>
            </a:r>
            <a:r>
              <a:rPr sz="1600" spc="-5" dirty="0">
                <a:latin typeface="Calibri"/>
                <a:cs typeface="Calibri"/>
              </a:rPr>
              <a:t>du </a:t>
            </a:r>
            <a:r>
              <a:rPr sz="1600" spc="-20" dirty="0">
                <a:latin typeface="Calibri"/>
                <a:cs typeface="Calibri"/>
              </a:rPr>
              <a:t>compte, </a:t>
            </a:r>
            <a:r>
              <a:rPr sz="1600" spc="-15" dirty="0">
                <a:latin typeface="Calibri"/>
                <a:cs typeface="Calibri"/>
              </a:rPr>
              <a:t>vous accédez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5" dirty="0">
                <a:latin typeface="Calibri"/>
                <a:cs typeface="Calibri"/>
              </a:rPr>
              <a:t>un  </a:t>
            </a:r>
            <a:r>
              <a:rPr sz="1600" spc="-20" dirty="0">
                <a:latin typeface="Calibri"/>
                <a:cs typeface="Calibri"/>
              </a:rPr>
              <a:t>résumé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25" dirty="0">
                <a:latin typeface="Calibri"/>
                <a:cs typeface="Calibri"/>
              </a:rPr>
              <a:t>votre </a:t>
            </a:r>
            <a:r>
              <a:rPr sz="1600" spc="-15" dirty="0">
                <a:latin typeface="Calibri"/>
                <a:cs typeface="Calibri"/>
              </a:rPr>
              <a:t>demande </a:t>
            </a:r>
            <a:r>
              <a:rPr sz="1600" spc="-10" dirty="0">
                <a:latin typeface="Calibri"/>
                <a:cs typeface="Calibri"/>
              </a:rPr>
              <a:t>(cf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image).</a:t>
            </a:r>
            <a:endParaRPr sz="16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560"/>
              </a:spcBef>
            </a:pPr>
            <a:r>
              <a:rPr sz="1600" spc="-10" dirty="0">
                <a:latin typeface="Calibri"/>
                <a:cs typeface="Calibri"/>
              </a:rPr>
              <a:t>Sur </a:t>
            </a:r>
            <a:r>
              <a:rPr sz="1600" spc="-30" dirty="0">
                <a:latin typeface="Calibri"/>
                <a:cs typeface="Calibri"/>
              </a:rPr>
              <a:t>cette </a:t>
            </a:r>
            <a:r>
              <a:rPr sz="1600" spc="-15" dirty="0">
                <a:latin typeface="Calibri"/>
                <a:cs typeface="Calibri"/>
              </a:rPr>
              <a:t>page </a:t>
            </a:r>
            <a:r>
              <a:rPr sz="1600" spc="-5" dirty="0">
                <a:latin typeface="Calibri"/>
                <a:cs typeface="Calibri"/>
              </a:rPr>
              <a:t>il </a:t>
            </a:r>
            <a:r>
              <a:rPr sz="1600" spc="-20" dirty="0">
                <a:latin typeface="Calibri"/>
                <a:cs typeface="Calibri"/>
              </a:rPr>
              <a:t>est </a:t>
            </a:r>
            <a:r>
              <a:rPr sz="1600" spc="-10" dirty="0">
                <a:latin typeface="Calibri"/>
                <a:cs typeface="Calibri"/>
              </a:rPr>
              <a:t>possible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de:</a:t>
            </a:r>
            <a:endParaRPr sz="1600">
              <a:latin typeface="Calibri"/>
              <a:cs typeface="Calibri"/>
            </a:endParaRPr>
          </a:p>
          <a:p>
            <a:pPr marL="299720" indent="-28765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5" dirty="0">
                <a:latin typeface="Calibri"/>
                <a:cs typeface="Calibri"/>
              </a:rPr>
              <a:t>Se </a:t>
            </a:r>
            <a:r>
              <a:rPr sz="1600" spc="-20" dirty="0">
                <a:latin typeface="Calibri"/>
                <a:cs typeface="Calibri"/>
              </a:rPr>
              <a:t>connecter </a:t>
            </a:r>
            <a:r>
              <a:rPr sz="1600" spc="-5" dirty="0">
                <a:latin typeface="Calibri"/>
                <a:cs typeface="Calibri"/>
              </a:rPr>
              <a:t>au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dossier</a:t>
            </a:r>
            <a:endParaRPr sz="1600">
              <a:latin typeface="Calibri"/>
              <a:cs typeface="Calibri"/>
            </a:endParaRPr>
          </a:p>
          <a:p>
            <a:pPr marL="299720" marR="1089025" indent="-287655">
              <a:lnSpc>
                <a:spcPct val="78100"/>
              </a:lnSpc>
              <a:spcBef>
                <a:spcPts val="105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Inviter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une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personne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à le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lire </a:t>
            </a:r>
            <a:r>
              <a:rPr sz="1600" b="1" spc="-30" dirty="0">
                <a:solidFill>
                  <a:srgbClr val="FF0000"/>
                </a:solidFill>
                <a:latin typeface="Calibri"/>
                <a:cs typeface="Calibri"/>
              </a:rPr>
              <a:t>et/ou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le 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compléter</a:t>
            </a:r>
            <a:endParaRPr sz="1600">
              <a:latin typeface="Calibri"/>
              <a:cs typeface="Calibri"/>
            </a:endParaRPr>
          </a:p>
          <a:p>
            <a:pPr marL="299720" indent="-287655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5" dirty="0">
                <a:solidFill>
                  <a:srgbClr val="4470C4"/>
                </a:solidFill>
                <a:latin typeface="Calibri"/>
                <a:cs typeface="Calibri"/>
              </a:rPr>
              <a:t>Le</a:t>
            </a:r>
            <a:r>
              <a:rPr sz="1600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4470C4"/>
                </a:solidFill>
                <a:latin typeface="Calibri"/>
                <a:cs typeface="Calibri"/>
              </a:rPr>
              <a:t>modifier</a:t>
            </a:r>
            <a:endParaRPr sz="1600">
              <a:latin typeface="Calibri"/>
              <a:cs typeface="Calibri"/>
            </a:endParaRPr>
          </a:p>
          <a:p>
            <a:pPr marL="299720" indent="-28765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40" dirty="0">
                <a:solidFill>
                  <a:srgbClr val="FF00FF"/>
                </a:solidFill>
                <a:latin typeface="Calibri"/>
                <a:cs typeface="Calibri"/>
              </a:rPr>
              <a:t>Voir </a:t>
            </a:r>
            <a:r>
              <a:rPr sz="1600" spc="-5" dirty="0">
                <a:solidFill>
                  <a:srgbClr val="FF00FF"/>
                </a:solidFill>
                <a:latin typeface="Calibri"/>
                <a:cs typeface="Calibri"/>
              </a:rPr>
              <a:t>son</a:t>
            </a:r>
            <a:r>
              <a:rPr sz="1600" spc="3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FF"/>
                </a:solidFill>
                <a:latin typeface="Calibri"/>
                <a:cs typeface="Calibri"/>
              </a:rPr>
              <a:t>statut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80076" y="2057400"/>
            <a:ext cx="6172200" cy="3317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659" y="891539"/>
            <a:ext cx="435356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/>
              <a:t>4.2 Les </a:t>
            </a:r>
            <a:r>
              <a:rPr sz="2000" spc="-15" dirty="0"/>
              <a:t>différents </a:t>
            </a:r>
            <a:r>
              <a:rPr sz="2000" spc="-20" dirty="0"/>
              <a:t>statuts </a:t>
            </a:r>
            <a:r>
              <a:rPr sz="2000" spc="-5" dirty="0"/>
              <a:t>de ma</a:t>
            </a:r>
            <a:r>
              <a:rPr sz="2000" spc="10" dirty="0"/>
              <a:t> </a:t>
            </a:r>
            <a:r>
              <a:rPr sz="2000" spc="-5" dirty="0"/>
              <a:t>demande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631698" y="1453641"/>
            <a:ext cx="3841750" cy="47955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89535" marR="529590">
              <a:lnSpc>
                <a:spcPct val="70000"/>
              </a:lnSpc>
              <a:spcBef>
                <a:spcPts val="640"/>
              </a:spcBef>
            </a:pPr>
            <a:r>
              <a:rPr sz="1500" spc="-5" dirty="0">
                <a:latin typeface="Calibri"/>
                <a:cs typeface="Calibri"/>
              </a:rPr>
              <a:t>Une </a:t>
            </a:r>
            <a:r>
              <a:rPr sz="1500" spc="-25" dirty="0">
                <a:latin typeface="Calibri"/>
                <a:cs typeface="Calibri"/>
              </a:rPr>
              <a:t>fois </a:t>
            </a:r>
            <a:r>
              <a:rPr sz="1500" spc="-15" dirty="0">
                <a:latin typeface="Calibri"/>
                <a:cs typeface="Calibri"/>
              </a:rPr>
              <a:t>connecté, vous </a:t>
            </a:r>
            <a:r>
              <a:rPr sz="1500" spc="-20" dirty="0">
                <a:latin typeface="Calibri"/>
                <a:cs typeface="Calibri"/>
              </a:rPr>
              <a:t>pouvez </a:t>
            </a:r>
            <a:r>
              <a:rPr sz="1500" dirty="0">
                <a:latin typeface="Calibri"/>
                <a:cs typeface="Calibri"/>
              </a:rPr>
              <a:t>accéder  </a:t>
            </a:r>
            <a:r>
              <a:rPr sz="1500" spc="-15" dirty="0">
                <a:latin typeface="Calibri"/>
                <a:cs typeface="Calibri"/>
              </a:rPr>
              <a:t>directement </a:t>
            </a:r>
            <a:r>
              <a:rPr sz="1500" dirty="0">
                <a:latin typeface="Calibri"/>
                <a:cs typeface="Calibri"/>
              </a:rPr>
              <a:t>à </a:t>
            </a:r>
            <a:r>
              <a:rPr sz="1500" spc="-25" dirty="0">
                <a:latin typeface="Calibri"/>
                <a:cs typeface="Calibri"/>
              </a:rPr>
              <a:t>votre </a:t>
            </a:r>
            <a:r>
              <a:rPr sz="1500" spc="-10" dirty="0">
                <a:latin typeface="Calibri"/>
                <a:cs typeface="Calibri"/>
              </a:rPr>
              <a:t>dossier </a:t>
            </a:r>
            <a:r>
              <a:rPr sz="1500" spc="-5" dirty="0">
                <a:latin typeface="Calibri"/>
                <a:cs typeface="Calibri"/>
              </a:rPr>
              <a:t>qui peut </a:t>
            </a:r>
            <a:r>
              <a:rPr sz="1500" spc="-25" dirty="0">
                <a:latin typeface="Calibri"/>
                <a:cs typeface="Calibri"/>
              </a:rPr>
              <a:t>avoir  </a:t>
            </a:r>
            <a:r>
              <a:rPr sz="1500" spc="-20" dirty="0">
                <a:latin typeface="Calibri"/>
                <a:cs typeface="Calibri"/>
              </a:rPr>
              <a:t>quatre statuts </a:t>
            </a:r>
            <a:r>
              <a:rPr sz="1500" spc="-25" dirty="0">
                <a:latin typeface="Calibri"/>
                <a:cs typeface="Calibri"/>
              </a:rPr>
              <a:t>différents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:</a:t>
            </a:r>
          </a:p>
          <a:p>
            <a:pPr marL="375920" indent="-28765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1500" spc="-10" dirty="0">
                <a:latin typeface="Calibri"/>
                <a:cs typeface="Calibri"/>
              </a:rPr>
              <a:t>« </a:t>
            </a:r>
            <a:r>
              <a:rPr sz="1500" b="1" spc="-10" dirty="0">
                <a:latin typeface="Calibri"/>
                <a:cs typeface="Calibri"/>
              </a:rPr>
              <a:t>Brouillon</a:t>
            </a:r>
            <a:r>
              <a:rPr sz="1500" spc="-10" dirty="0">
                <a:latin typeface="Calibri"/>
                <a:cs typeface="Calibri"/>
              </a:rPr>
              <a:t> »: dossier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modifiable;</a:t>
            </a:r>
            <a:endParaRPr sz="1500" dirty="0">
              <a:latin typeface="Calibri"/>
              <a:cs typeface="Calibri"/>
            </a:endParaRPr>
          </a:p>
          <a:p>
            <a:pPr marL="375920" indent="-287655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1500" spc="-10" dirty="0">
                <a:latin typeface="Calibri"/>
                <a:cs typeface="Calibri"/>
              </a:rPr>
              <a:t>« </a:t>
            </a:r>
            <a:r>
              <a:rPr sz="1500" b="1" spc="-10" dirty="0">
                <a:latin typeface="Calibri"/>
                <a:cs typeface="Calibri"/>
              </a:rPr>
              <a:t>En construction</a:t>
            </a:r>
            <a:r>
              <a:rPr sz="1500" spc="-10" dirty="0">
                <a:latin typeface="Calibri"/>
                <a:cs typeface="Calibri"/>
              </a:rPr>
              <a:t> »: dossier</a:t>
            </a:r>
            <a:r>
              <a:rPr sz="1500" spc="-5" dirty="0">
                <a:latin typeface="Calibri"/>
                <a:cs typeface="Calibri"/>
              </a:rPr>
              <a:t> modifiable;</a:t>
            </a:r>
            <a:endParaRPr sz="1500" dirty="0">
              <a:latin typeface="Calibri"/>
              <a:cs typeface="Calibri"/>
            </a:endParaRPr>
          </a:p>
          <a:p>
            <a:pPr marL="375920" indent="-287655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1500" spc="-10" dirty="0">
                <a:latin typeface="Calibri"/>
                <a:cs typeface="Calibri"/>
              </a:rPr>
              <a:t>« </a:t>
            </a:r>
            <a:r>
              <a:rPr sz="1500" b="1" spc="-10" dirty="0">
                <a:latin typeface="Calibri"/>
                <a:cs typeface="Calibri"/>
              </a:rPr>
              <a:t>En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instruction</a:t>
            </a:r>
            <a:r>
              <a:rPr sz="1500" spc="-15" dirty="0">
                <a:latin typeface="Calibri"/>
                <a:cs typeface="Calibri"/>
              </a:rPr>
              <a:t> »:</a:t>
            </a:r>
            <a:endParaRPr sz="1500" dirty="0">
              <a:latin typeface="Calibri"/>
              <a:cs typeface="Calibri"/>
            </a:endParaRPr>
          </a:p>
          <a:p>
            <a:pPr marL="833119" marR="283210" lvl="1" indent="-287655">
              <a:lnSpc>
                <a:spcPct val="70000"/>
              </a:lnSpc>
              <a:spcBef>
                <a:spcPts val="585"/>
              </a:spcBef>
              <a:buFont typeface="Arial"/>
              <a:buChar char="•"/>
              <a:tabLst>
                <a:tab pos="833119" algn="l"/>
                <a:tab pos="833755" algn="l"/>
              </a:tabLst>
            </a:pPr>
            <a:r>
              <a:rPr sz="1300" spc="-5" dirty="0">
                <a:latin typeface="Calibri"/>
                <a:cs typeface="Calibri"/>
              </a:rPr>
              <a:t>Le </a:t>
            </a:r>
            <a:r>
              <a:rPr sz="1300" spc="-15" dirty="0">
                <a:latin typeface="Calibri"/>
                <a:cs typeface="Calibri"/>
              </a:rPr>
              <a:t>comité </a:t>
            </a:r>
            <a:r>
              <a:rPr sz="1300" spc="-30" dirty="0">
                <a:latin typeface="Calibri"/>
                <a:cs typeface="Calibri"/>
              </a:rPr>
              <a:t>d’étude </a:t>
            </a:r>
            <a:r>
              <a:rPr sz="1300" spc="-15" dirty="0">
                <a:latin typeface="Calibri"/>
                <a:cs typeface="Calibri"/>
              </a:rPr>
              <a:t>départemental </a:t>
            </a:r>
            <a:r>
              <a:rPr sz="1300" spc="-10" dirty="0">
                <a:latin typeface="Calibri"/>
                <a:cs typeface="Calibri"/>
              </a:rPr>
              <a:t>instruit  </a:t>
            </a:r>
            <a:r>
              <a:rPr sz="1300" spc="-20" dirty="0">
                <a:latin typeface="Calibri"/>
                <a:cs typeface="Calibri"/>
              </a:rPr>
              <a:t>votre </a:t>
            </a:r>
            <a:r>
              <a:rPr sz="1300" spc="-10" dirty="0">
                <a:latin typeface="Calibri"/>
                <a:cs typeface="Calibri"/>
              </a:rPr>
              <a:t>dossier </a:t>
            </a:r>
            <a:r>
              <a:rPr sz="1300" spc="-30" dirty="0">
                <a:latin typeface="Calibri"/>
                <a:cs typeface="Calibri"/>
              </a:rPr>
              <a:t>avant </a:t>
            </a:r>
            <a:r>
              <a:rPr sz="1300" spc="-5" dirty="0">
                <a:latin typeface="Calibri"/>
                <a:cs typeface="Calibri"/>
              </a:rPr>
              <a:t>sa </a:t>
            </a:r>
            <a:r>
              <a:rPr sz="1300" spc="-20" dirty="0">
                <a:latin typeface="Calibri"/>
                <a:cs typeface="Calibri"/>
              </a:rPr>
              <a:t>présentation </a:t>
            </a:r>
            <a:r>
              <a:rPr sz="1300" spc="-5" dirty="0">
                <a:latin typeface="Calibri"/>
                <a:cs typeface="Calibri"/>
              </a:rPr>
              <a:t>au  </a:t>
            </a:r>
            <a:r>
              <a:rPr sz="1300" spc="-15" dirty="0">
                <a:latin typeface="Calibri"/>
                <a:cs typeface="Calibri"/>
              </a:rPr>
              <a:t>comité </a:t>
            </a:r>
            <a:r>
              <a:rPr sz="1300" spc="-5" dirty="0">
                <a:latin typeface="Calibri"/>
                <a:cs typeface="Calibri"/>
              </a:rPr>
              <a:t>de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pilotage</a:t>
            </a:r>
            <a:endParaRPr sz="1300" dirty="0">
              <a:latin typeface="Calibri"/>
              <a:cs typeface="Calibri"/>
            </a:endParaRPr>
          </a:p>
          <a:p>
            <a:pPr marL="833119" lvl="1" indent="-288290">
              <a:lnSpc>
                <a:spcPts val="1490"/>
              </a:lnSpc>
              <a:buFont typeface="Arial"/>
              <a:buChar char="•"/>
              <a:tabLst>
                <a:tab pos="833119" algn="l"/>
                <a:tab pos="833755" algn="l"/>
              </a:tabLst>
            </a:pPr>
            <a:r>
              <a:rPr sz="1300" spc="-15" dirty="0">
                <a:latin typeface="Calibri"/>
                <a:cs typeface="Calibri"/>
              </a:rPr>
              <a:t>Dossier consultable </a:t>
            </a:r>
            <a:r>
              <a:rPr sz="1300" spc="-10" dirty="0">
                <a:latin typeface="Calibri"/>
                <a:cs typeface="Calibri"/>
              </a:rPr>
              <a:t>mais</a:t>
            </a:r>
            <a:r>
              <a:rPr sz="1300" spc="15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non-modifiable.</a:t>
            </a:r>
            <a:endParaRPr sz="13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sz="2150" dirty="0">
              <a:latin typeface="Calibri"/>
              <a:cs typeface="Calibri"/>
            </a:endParaRPr>
          </a:p>
          <a:p>
            <a:pPr marL="89535">
              <a:lnSpc>
                <a:spcPct val="100000"/>
              </a:lnSpc>
            </a:pPr>
            <a:r>
              <a:rPr sz="1500" spc="-10" dirty="0">
                <a:latin typeface="Calibri"/>
                <a:cs typeface="Calibri"/>
              </a:rPr>
              <a:t>Après </a:t>
            </a:r>
            <a:r>
              <a:rPr sz="1500" spc="-5" dirty="0">
                <a:latin typeface="Calibri"/>
                <a:cs typeface="Calibri"/>
              </a:rPr>
              <a:t>le </a:t>
            </a:r>
            <a:r>
              <a:rPr sz="1500" spc="-20" dirty="0">
                <a:latin typeface="Calibri"/>
                <a:cs typeface="Calibri"/>
              </a:rPr>
              <a:t>comité </a:t>
            </a:r>
            <a:r>
              <a:rPr sz="1500" spc="-5" dirty="0">
                <a:latin typeface="Calibri"/>
                <a:cs typeface="Calibri"/>
              </a:rPr>
              <a:t>de </a:t>
            </a:r>
            <a:r>
              <a:rPr sz="1500" spc="-15" dirty="0">
                <a:latin typeface="Calibri"/>
                <a:cs typeface="Calibri"/>
              </a:rPr>
              <a:t>pilotage, </a:t>
            </a:r>
            <a:r>
              <a:rPr sz="1500" spc="-5" dirty="0">
                <a:latin typeface="Calibri"/>
                <a:cs typeface="Calibri"/>
              </a:rPr>
              <a:t>le </a:t>
            </a:r>
            <a:r>
              <a:rPr sz="1500" spc="-10" dirty="0">
                <a:latin typeface="Calibri"/>
                <a:cs typeface="Calibri"/>
              </a:rPr>
              <a:t>dossier </a:t>
            </a:r>
            <a:r>
              <a:rPr sz="1500" spc="-25" dirty="0">
                <a:latin typeface="Calibri"/>
                <a:cs typeface="Calibri"/>
              </a:rPr>
              <a:t>sera</a:t>
            </a:r>
            <a:r>
              <a:rPr sz="1500" spc="3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soit:</a:t>
            </a:r>
            <a:endParaRPr sz="1500" dirty="0">
              <a:latin typeface="Calibri"/>
              <a:cs typeface="Calibri"/>
            </a:endParaRPr>
          </a:p>
          <a:p>
            <a:pPr marL="375920" marR="93980" indent="-287655" algn="just">
              <a:lnSpc>
                <a:spcPct val="70000"/>
              </a:lnSpc>
              <a:spcBef>
                <a:spcPts val="1090"/>
              </a:spcBef>
              <a:buFont typeface="Arial"/>
              <a:buChar char="•"/>
              <a:tabLst>
                <a:tab pos="376555" algn="l"/>
              </a:tabLst>
            </a:pPr>
            <a:r>
              <a:rPr sz="1500" b="1" spc="-15" dirty="0">
                <a:latin typeface="Calibri"/>
                <a:cs typeface="Calibri"/>
              </a:rPr>
              <a:t>Accepté </a:t>
            </a:r>
            <a:r>
              <a:rPr sz="1500" b="1" dirty="0">
                <a:latin typeface="Calibri"/>
                <a:cs typeface="Calibri"/>
              </a:rPr>
              <a:t>: </a:t>
            </a:r>
            <a:r>
              <a:rPr sz="1500" dirty="0">
                <a:latin typeface="Calibri"/>
                <a:cs typeface="Calibri"/>
              </a:rPr>
              <a:t>le </a:t>
            </a:r>
            <a:r>
              <a:rPr sz="1500" spc="-15" dirty="0">
                <a:latin typeface="Calibri"/>
                <a:cs typeface="Calibri"/>
              </a:rPr>
              <a:t>comité </a:t>
            </a:r>
            <a:r>
              <a:rPr sz="1500" spc="-5" dirty="0">
                <a:latin typeface="Calibri"/>
                <a:cs typeface="Calibri"/>
              </a:rPr>
              <a:t>de </a:t>
            </a:r>
            <a:r>
              <a:rPr sz="1500" spc="-15" dirty="0">
                <a:latin typeface="Calibri"/>
                <a:cs typeface="Calibri"/>
              </a:rPr>
              <a:t>pilotage </a:t>
            </a:r>
            <a:r>
              <a:rPr sz="1500" dirty="0">
                <a:latin typeface="Calibri"/>
                <a:cs typeface="Calibri"/>
              </a:rPr>
              <a:t>a </a:t>
            </a:r>
            <a:r>
              <a:rPr sz="1500" spc="-20" dirty="0">
                <a:latin typeface="Calibri"/>
                <a:cs typeface="Calibri"/>
              </a:rPr>
              <a:t>statué </a:t>
            </a:r>
            <a:r>
              <a:rPr sz="1500" spc="-5" dirty="0">
                <a:latin typeface="Calibri"/>
                <a:cs typeface="Calibri"/>
              </a:rPr>
              <a:t>sur  sa </a:t>
            </a:r>
            <a:r>
              <a:rPr sz="1500" spc="-10" dirty="0">
                <a:latin typeface="Calibri"/>
                <a:cs typeface="Calibri"/>
              </a:rPr>
              <a:t>labellisation </a:t>
            </a:r>
            <a:r>
              <a:rPr sz="1500" spc="-5" dirty="0">
                <a:latin typeface="Calibri"/>
                <a:cs typeface="Calibri"/>
              </a:rPr>
              <a:t>qui </a:t>
            </a:r>
            <a:r>
              <a:rPr sz="1500" spc="-20" dirty="0">
                <a:latin typeface="Calibri"/>
                <a:cs typeface="Calibri"/>
              </a:rPr>
              <a:t>sera effective </a:t>
            </a:r>
            <a:r>
              <a:rPr sz="1500" dirty="0">
                <a:latin typeface="Calibri"/>
                <a:cs typeface="Calibri"/>
              </a:rPr>
              <a:t>à </a:t>
            </a:r>
            <a:r>
              <a:rPr sz="1500" spc="-5" dirty="0">
                <a:latin typeface="Calibri"/>
                <a:cs typeface="Calibri"/>
              </a:rPr>
              <a:t>partir du  1</a:t>
            </a:r>
            <a:r>
              <a:rPr sz="1500" spc="-7" baseline="22222" dirty="0">
                <a:latin typeface="Calibri"/>
                <a:cs typeface="Calibri"/>
              </a:rPr>
              <a:t>er </a:t>
            </a:r>
            <a:r>
              <a:rPr sz="1500" spc="-20" dirty="0" err="1">
                <a:latin typeface="Calibri"/>
                <a:cs typeface="Calibri"/>
              </a:rPr>
              <a:t>septembre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202</a:t>
            </a:r>
            <a:r>
              <a:rPr lang="fr-FR" sz="1500" spc="-5" dirty="0">
                <a:latin typeface="Calibri"/>
                <a:cs typeface="Calibri"/>
              </a:rPr>
              <a:t>2</a:t>
            </a:r>
            <a:r>
              <a:rPr sz="1500" spc="-5" dirty="0">
                <a:latin typeface="Calibri"/>
                <a:cs typeface="Calibri"/>
              </a:rPr>
              <a:t>, </a:t>
            </a:r>
            <a:r>
              <a:rPr sz="1500" spc="-15" dirty="0">
                <a:latin typeface="Calibri"/>
                <a:cs typeface="Calibri"/>
              </a:rPr>
              <a:t>et </a:t>
            </a:r>
            <a:r>
              <a:rPr sz="1500" spc="-10" dirty="0">
                <a:latin typeface="Calibri"/>
                <a:cs typeface="Calibri"/>
              </a:rPr>
              <a:t>pour </a:t>
            </a:r>
            <a:r>
              <a:rPr sz="1500" dirty="0">
                <a:latin typeface="Calibri"/>
                <a:cs typeface="Calibri"/>
              </a:rPr>
              <a:t>3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ans;</a:t>
            </a:r>
            <a:endParaRPr sz="1500" dirty="0">
              <a:latin typeface="Calibri"/>
              <a:cs typeface="Calibri"/>
            </a:endParaRPr>
          </a:p>
          <a:p>
            <a:pPr marL="375920" marR="602615" indent="-28765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1500" b="1" spc="-5" dirty="0">
                <a:latin typeface="Calibri"/>
                <a:cs typeface="Calibri"/>
              </a:rPr>
              <a:t>Sans </a:t>
            </a:r>
            <a:r>
              <a:rPr sz="1500" b="1" spc="-15" dirty="0">
                <a:latin typeface="Calibri"/>
                <a:cs typeface="Calibri"/>
              </a:rPr>
              <a:t>suite </a:t>
            </a:r>
            <a:r>
              <a:rPr sz="1500" dirty="0">
                <a:latin typeface="Calibri"/>
                <a:cs typeface="Calibri"/>
              </a:rPr>
              <a:t>: </a:t>
            </a:r>
            <a:r>
              <a:rPr sz="1500" spc="-5" dirty="0">
                <a:latin typeface="Calibri"/>
                <a:cs typeface="Calibri"/>
              </a:rPr>
              <a:t>en </a:t>
            </a:r>
            <a:r>
              <a:rPr sz="1500" spc="-10" dirty="0">
                <a:latin typeface="Calibri"/>
                <a:cs typeface="Calibri"/>
              </a:rPr>
              <a:t>cas </a:t>
            </a:r>
            <a:r>
              <a:rPr sz="1500" spc="-5" dirty="0">
                <a:latin typeface="Calibri"/>
                <a:cs typeface="Calibri"/>
              </a:rPr>
              <a:t>de </a:t>
            </a:r>
            <a:r>
              <a:rPr sz="1500" spc="-15" dirty="0">
                <a:latin typeface="Calibri"/>
                <a:cs typeface="Calibri"/>
              </a:rPr>
              <a:t>désistement</a:t>
            </a:r>
            <a:r>
              <a:rPr sz="1500" spc="-1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du  demandeur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;</a:t>
            </a:r>
          </a:p>
          <a:p>
            <a:pPr marL="375920" marR="284480" indent="-287655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1500" b="1" spc="-20" dirty="0">
                <a:latin typeface="Calibri"/>
                <a:cs typeface="Calibri"/>
              </a:rPr>
              <a:t>Refusé </a:t>
            </a:r>
            <a:r>
              <a:rPr sz="1500" dirty="0">
                <a:latin typeface="Calibri"/>
                <a:cs typeface="Calibri"/>
              </a:rPr>
              <a:t>: </a:t>
            </a:r>
            <a:r>
              <a:rPr sz="1500" spc="-20" dirty="0">
                <a:latin typeface="Calibri"/>
                <a:cs typeface="Calibri"/>
              </a:rPr>
              <a:t>temporairement </a:t>
            </a:r>
            <a:r>
              <a:rPr sz="1500" dirty="0">
                <a:latin typeface="Calibri"/>
                <a:cs typeface="Calibri"/>
              </a:rPr>
              <a:t>en </a:t>
            </a:r>
            <a:r>
              <a:rPr sz="1500" spc="-20" dirty="0">
                <a:latin typeface="Calibri"/>
                <a:cs typeface="Calibri"/>
              </a:rPr>
              <a:t>attendant  qu’un </a:t>
            </a:r>
            <a:r>
              <a:rPr sz="1500" spc="-15" dirty="0">
                <a:latin typeface="Calibri"/>
                <a:cs typeface="Calibri"/>
              </a:rPr>
              <a:t>correspondant départemental vous  </a:t>
            </a:r>
            <a:r>
              <a:rPr sz="1500" spc="-20" dirty="0">
                <a:latin typeface="Calibri"/>
                <a:cs typeface="Calibri"/>
              </a:rPr>
              <a:t>contacte </a:t>
            </a:r>
            <a:r>
              <a:rPr sz="1500" spc="-15" dirty="0">
                <a:latin typeface="Calibri"/>
                <a:cs typeface="Calibri"/>
              </a:rPr>
              <a:t>et vous </a:t>
            </a:r>
            <a:r>
              <a:rPr sz="1500" spc="-10" dirty="0">
                <a:latin typeface="Calibri"/>
                <a:cs typeface="Calibri"/>
              </a:rPr>
              <a:t>accompagne </a:t>
            </a:r>
            <a:r>
              <a:rPr sz="1500" spc="-5" dirty="0">
                <a:latin typeface="Calibri"/>
                <a:cs typeface="Calibri"/>
              </a:rPr>
              <a:t>dans </a:t>
            </a:r>
            <a:r>
              <a:rPr sz="1500" dirty="0">
                <a:latin typeface="Calibri"/>
                <a:cs typeface="Calibri"/>
              </a:rPr>
              <a:t>la  </a:t>
            </a:r>
            <a:r>
              <a:rPr sz="1500" spc="-10" dirty="0">
                <a:latin typeface="Calibri"/>
                <a:cs typeface="Calibri"/>
              </a:rPr>
              <a:t>finalisation </a:t>
            </a:r>
            <a:r>
              <a:rPr sz="1500" spc="-5" dirty="0">
                <a:latin typeface="Calibri"/>
                <a:cs typeface="Calibri"/>
              </a:rPr>
              <a:t>de </a:t>
            </a:r>
            <a:r>
              <a:rPr sz="1500" dirty="0">
                <a:latin typeface="Calibri"/>
                <a:cs typeface="Calibri"/>
              </a:rPr>
              <a:t>la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démarche .</a:t>
            </a:r>
            <a:endParaRPr sz="1500" dirty="0">
              <a:latin typeface="Calibri"/>
              <a:cs typeface="Calibri"/>
            </a:endParaRPr>
          </a:p>
          <a:p>
            <a:pPr marL="89535">
              <a:lnSpc>
                <a:spcPct val="100000"/>
              </a:lnSpc>
              <a:spcBef>
                <a:spcPts val="420"/>
              </a:spcBef>
            </a:pPr>
            <a:r>
              <a:rPr sz="1500" spc="-5" dirty="0">
                <a:latin typeface="Calibri"/>
                <a:cs typeface="Calibri"/>
              </a:rPr>
              <a:t>Le </a:t>
            </a:r>
            <a:r>
              <a:rPr sz="1500" spc="-10" dirty="0">
                <a:latin typeface="Calibri"/>
                <a:cs typeface="Calibri"/>
              </a:rPr>
              <a:t>dossier </a:t>
            </a:r>
            <a:r>
              <a:rPr sz="1500" spc="-25" dirty="0">
                <a:latin typeface="Calibri"/>
                <a:cs typeface="Calibri"/>
              </a:rPr>
              <a:t>sera </a:t>
            </a:r>
            <a:r>
              <a:rPr sz="1500" spc="-20" dirty="0">
                <a:latin typeface="Calibri"/>
                <a:cs typeface="Calibri"/>
              </a:rPr>
              <a:t>parfois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annoté.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29655" y="1491996"/>
            <a:ext cx="6115811" cy="2778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1013206"/>
            <a:ext cx="51568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/>
              <a:t>4.3 </a:t>
            </a:r>
            <a:r>
              <a:rPr sz="2000" spc="-25" dirty="0"/>
              <a:t>Télécharger </a:t>
            </a:r>
            <a:r>
              <a:rPr sz="2000" spc="-5" dirty="0"/>
              <a:t>le fichier </a:t>
            </a:r>
            <a:r>
              <a:rPr sz="2000" spc="-10" dirty="0"/>
              <a:t>annoté </a:t>
            </a:r>
            <a:r>
              <a:rPr sz="2000" spc="-5" dirty="0"/>
              <a:t>pour </a:t>
            </a:r>
            <a:r>
              <a:rPr sz="2000" spc="-10" dirty="0"/>
              <a:t>mise </a:t>
            </a:r>
            <a:r>
              <a:rPr sz="2000" spc="-5" dirty="0"/>
              <a:t>à</a:t>
            </a:r>
            <a:r>
              <a:rPr sz="2000" spc="-45" dirty="0"/>
              <a:t> </a:t>
            </a:r>
            <a:r>
              <a:rPr sz="2000" spc="-10" dirty="0"/>
              <a:t>jour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918210" y="2158237"/>
            <a:ext cx="4260215" cy="21748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3335" marR="5080">
              <a:lnSpc>
                <a:spcPts val="1800"/>
              </a:lnSpc>
              <a:spcBef>
                <a:spcPts val="260"/>
              </a:spcBef>
            </a:pPr>
            <a:r>
              <a:rPr sz="1600" spc="-25" dirty="0">
                <a:latin typeface="Calibri"/>
                <a:cs typeface="Calibri"/>
              </a:rPr>
              <a:t>Pour </a:t>
            </a:r>
            <a:r>
              <a:rPr sz="1600" spc="-20" dirty="0">
                <a:latin typeface="Calibri"/>
                <a:cs typeface="Calibri"/>
              </a:rPr>
              <a:t>télécharger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10" dirty="0">
                <a:latin typeface="Calibri"/>
                <a:cs typeface="Calibri"/>
              </a:rPr>
              <a:t>fichier </a:t>
            </a:r>
            <a:r>
              <a:rPr sz="1600" spc="-15" dirty="0">
                <a:latin typeface="Calibri"/>
                <a:cs typeface="Calibri"/>
              </a:rPr>
              <a:t>annoté, </a:t>
            </a:r>
            <a:r>
              <a:rPr sz="1600" spc="-10" dirty="0">
                <a:latin typeface="Calibri"/>
                <a:cs typeface="Calibri"/>
              </a:rPr>
              <a:t>depuis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15" dirty="0">
                <a:latin typeface="Calibri"/>
                <a:cs typeface="Calibri"/>
              </a:rPr>
              <a:t>courriel  </a:t>
            </a:r>
            <a:r>
              <a:rPr sz="1600" spc="-25" dirty="0">
                <a:latin typeface="Calibri"/>
                <a:cs typeface="Calibri"/>
              </a:rPr>
              <a:t>reçu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35" dirty="0">
                <a:latin typeface="Calibri"/>
                <a:cs typeface="Calibri"/>
              </a:rPr>
              <a:t>l’adresse </a:t>
            </a:r>
            <a:r>
              <a:rPr sz="1600" spc="-10" dirty="0">
                <a:latin typeface="Calibri"/>
                <a:cs typeface="Calibri"/>
              </a:rPr>
              <a:t>associée </a:t>
            </a:r>
            <a:r>
              <a:rPr sz="1600" dirty="0">
                <a:latin typeface="Calibri"/>
                <a:cs typeface="Calibri"/>
              </a:rPr>
              <a:t>au</a:t>
            </a:r>
            <a:r>
              <a:rPr sz="1600" spc="-20" dirty="0">
                <a:latin typeface="Calibri"/>
                <a:cs typeface="Calibri"/>
              </a:rPr>
              <a:t> compte</a:t>
            </a:r>
            <a:endParaRPr sz="1600">
              <a:latin typeface="Calibri"/>
              <a:cs typeface="Calibri"/>
            </a:endParaRPr>
          </a:p>
          <a:p>
            <a:pPr marL="299720" marR="521334" indent="-287655">
              <a:lnSpc>
                <a:spcPts val="1700"/>
              </a:lnSpc>
              <a:spcBef>
                <a:spcPts val="98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5" dirty="0">
                <a:latin typeface="Calibri"/>
                <a:cs typeface="Calibri"/>
              </a:rPr>
              <a:t>Cliquez </a:t>
            </a:r>
            <a:r>
              <a:rPr sz="1600" spc="-10" dirty="0">
                <a:latin typeface="Calibri"/>
                <a:cs typeface="Calibri"/>
              </a:rPr>
              <a:t>sur le lien </a:t>
            </a:r>
            <a:r>
              <a:rPr sz="1600" spc="-30" dirty="0">
                <a:latin typeface="Calibri"/>
                <a:cs typeface="Calibri"/>
              </a:rPr>
              <a:t>envoyé </a:t>
            </a:r>
            <a:r>
              <a:rPr sz="1600" spc="-5" dirty="0">
                <a:latin typeface="Calibri"/>
                <a:cs typeface="Calibri"/>
              </a:rPr>
              <a:t>ou </a:t>
            </a:r>
            <a:r>
              <a:rPr sz="1600" spc="-10" dirty="0">
                <a:latin typeface="Calibri"/>
                <a:cs typeface="Calibri"/>
              </a:rPr>
              <a:t>sur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15" dirty="0">
                <a:latin typeface="Calibri"/>
                <a:cs typeface="Calibri"/>
              </a:rPr>
              <a:t>bouton  [Consulter </a:t>
            </a:r>
            <a:r>
              <a:rPr sz="1600" spc="-5" dirty="0">
                <a:latin typeface="Calibri"/>
                <a:cs typeface="Calibri"/>
              </a:rPr>
              <a:t>mon</a:t>
            </a:r>
            <a:r>
              <a:rPr sz="1600" spc="-10" dirty="0">
                <a:latin typeface="Calibri"/>
                <a:cs typeface="Calibri"/>
              </a:rPr>
              <a:t> dossier],</a:t>
            </a:r>
            <a:endParaRPr sz="1600">
              <a:latin typeface="Calibri"/>
              <a:cs typeface="Calibri"/>
            </a:endParaRPr>
          </a:p>
          <a:p>
            <a:pPr marL="299720" indent="-287655">
              <a:lnSpc>
                <a:spcPts val="1860"/>
              </a:lnSpc>
              <a:spcBef>
                <a:spcPts val="65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0" dirty="0">
                <a:latin typeface="Calibri"/>
                <a:cs typeface="Calibri"/>
              </a:rPr>
              <a:t>Puis cliquez sur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b="1" spc="-10" dirty="0">
                <a:latin typeface="Calibri"/>
                <a:cs typeface="Calibri"/>
              </a:rPr>
              <a:t>fichier </a:t>
            </a:r>
            <a:r>
              <a:rPr sz="1600" b="1" spc="-20" dirty="0">
                <a:latin typeface="Calibri"/>
                <a:cs typeface="Calibri"/>
              </a:rPr>
              <a:t>précédé </a:t>
            </a:r>
            <a:r>
              <a:rPr sz="1600" b="1" spc="-5" dirty="0">
                <a:latin typeface="Calibri"/>
                <a:cs typeface="Calibri"/>
              </a:rPr>
              <a:t>de</a:t>
            </a:r>
            <a:r>
              <a:rPr sz="1600" b="1" spc="3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l’icône</a:t>
            </a:r>
            <a:endParaRPr sz="1600">
              <a:latin typeface="Calibri"/>
              <a:cs typeface="Calibri"/>
            </a:endParaRPr>
          </a:p>
          <a:p>
            <a:pPr marL="299720">
              <a:lnSpc>
                <a:spcPts val="1860"/>
              </a:lnSpc>
            </a:pPr>
            <a:r>
              <a:rPr sz="1600" b="1" spc="-25" dirty="0">
                <a:latin typeface="Calibri"/>
                <a:cs typeface="Calibri"/>
              </a:rPr>
              <a:t>représentant </a:t>
            </a:r>
            <a:r>
              <a:rPr sz="1600" b="1" spc="-10" dirty="0">
                <a:latin typeface="Calibri"/>
                <a:cs typeface="Calibri"/>
              </a:rPr>
              <a:t>un</a:t>
            </a:r>
            <a:r>
              <a:rPr sz="1600" b="1" spc="40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trombone</a:t>
            </a:r>
            <a:endParaRPr sz="1600">
              <a:latin typeface="Calibri"/>
              <a:cs typeface="Calibri"/>
            </a:endParaRPr>
          </a:p>
          <a:p>
            <a:pPr marL="299720" marR="193675" indent="-287655">
              <a:lnSpc>
                <a:spcPts val="1700"/>
              </a:lnSpc>
              <a:spcBef>
                <a:spcPts val="1019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dirty="0">
                <a:latin typeface="Calibri"/>
                <a:cs typeface="Calibri"/>
              </a:rPr>
              <a:t>À </a:t>
            </a:r>
            <a:r>
              <a:rPr sz="1600" spc="-10" dirty="0">
                <a:latin typeface="Calibri"/>
                <a:cs typeface="Calibri"/>
              </a:rPr>
              <a:t>partir des </a:t>
            </a:r>
            <a:r>
              <a:rPr sz="1600" spc="-25" dirty="0">
                <a:latin typeface="Calibri"/>
                <a:cs typeface="Calibri"/>
              </a:rPr>
              <a:t>commentaires et/ou </a:t>
            </a:r>
            <a:r>
              <a:rPr sz="1600" spc="-20" dirty="0">
                <a:latin typeface="Calibri"/>
                <a:cs typeface="Calibri"/>
              </a:rPr>
              <a:t>annotations,  </a:t>
            </a:r>
            <a:r>
              <a:rPr sz="1600" spc="-30" dirty="0">
                <a:latin typeface="Calibri"/>
                <a:cs typeface="Calibri"/>
              </a:rPr>
              <a:t>mettez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10" dirty="0">
                <a:latin typeface="Calibri"/>
                <a:cs typeface="Calibri"/>
              </a:rPr>
              <a:t>jour </a:t>
            </a:r>
            <a:r>
              <a:rPr sz="1600" spc="-25" dirty="0">
                <a:latin typeface="Calibri"/>
                <a:cs typeface="Calibri"/>
              </a:rPr>
              <a:t>votre </a:t>
            </a:r>
            <a:r>
              <a:rPr sz="1600" spc="-20" dirty="0">
                <a:latin typeface="Calibri"/>
                <a:cs typeface="Calibri"/>
              </a:rPr>
              <a:t>candidature </a:t>
            </a:r>
            <a:r>
              <a:rPr sz="1600" spc="-10" dirty="0">
                <a:latin typeface="Calibri"/>
                <a:cs typeface="Calibri"/>
              </a:rPr>
              <a:t>et</a:t>
            </a:r>
            <a:r>
              <a:rPr sz="1600" spc="1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archivez-la.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15584" y="1549908"/>
            <a:ext cx="5760720" cy="3461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694690" marR="5080" indent="-673100">
              <a:lnSpc>
                <a:spcPts val="2600"/>
              </a:lnSpc>
              <a:spcBef>
                <a:spcPts val="420"/>
              </a:spcBef>
            </a:pPr>
            <a:r>
              <a:rPr dirty="0"/>
              <a:t>Nous </a:t>
            </a:r>
            <a:r>
              <a:rPr spc="-10" dirty="0"/>
              <a:t>espérons </a:t>
            </a:r>
            <a:r>
              <a:rPr dirty="0"/>
              <a:t>que </a:t>
            </a:r>
            <a:r>
              <a:rPr spc="-10" dirty="0"/>
              <a:t>ce </a:t>
            </a:r>
            <a:r>
              <a:rPr spc="-15" dirty="0"/>
              <a:t>tutoriel </a:t>
            </a:r>
            <a:r>
              <a:rPr spc="-10" dirty="0"/>
              <a:t>vous </a:t>
            </a:r>
            <a:r>
              <a:rPr spc="-30" dirty="0"/>
              <a:t>aura </a:t>
            </a:r>
            <a:r>
              <a:rPr dirty="0"/>
              <a:t>aidé </a:t>
            </a:r>
            <a:r>
              <a:rPr spc="-20" dirty="0"/>
              <a:t>et </a:t>
            </a:r>
            <a:r>
              <a:rPr spc="-30" dirty="0"/>
              <a:t>restons </a:t>
            </a:r>
            <a:r>
              <a:rPr dirty="0"/>
              <a:t>à </a:t>
            </a:r>
            <a:r>
              <a:rPr spc="-25" dirty="0"/>
              <a:t>votre  </a:t>
            </a:r>
            <a:r>
              <a:rPr dirty="0"/>
              <a:t>disposition pour </a:t>
            </a:r>
            <a:r>
              <a:rPr spc="-25" dirty="0"/>
              <a:t>toute </a:t>
            </a:r>
            <a:r>
              <a:rPr spc="-10" dirty="0"/>
              <a:t>question </a:t>
            </a:r>
            <a:r>
              <a:rPr spc="-35" dirty="0"/>
              <a:t>et/ou</a:t>
            </a:r>
            <a:r>
              <a:rPr spc="-5" dirty="0"/>
              <a:t> </a:t>
            </a:r>
            <a:r>
              <a:rPr spc="-25" dirty="0"/>
              <a:t>commentaire.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44470" y="3469203"/>
            <a:ext cx="6705600" cy="152146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0"/>
              </a:spcBef>
            </a:pPr>
            <a:r>
              <a:rPr sz="2400" spc="-20" dirty="0">
                <a:latin typeface="Calibri"/>
                <a:cs typeface="Calibri"/>
              </a:rPr>
              <a:t>Contact </a:t>
            </a:r>
            <a:r>
              <a:rPr sz="2400" spc="-15" dirty="0">
                <a:latin typeface="Calibri"/>
                <a:cs typeface="Calibri"/>
              </a:rPr>
              <a:t>(préciser </a:t>
            </a:r>
            <a:r>
              <a:rPr sz="2400" spc="-25" dirty="0">
                <a:latin typeface="Calibri"/>
                <a:cs typeface="Calibri"/>
              </a:rPr>
              <a:t>votre </a:t>
            </a:r>
            <a:r>
              <a:rPr sz="2400" spc="-15" dirty="0">
                <a:latin typeface="Calibri"/>
                <a:cs typeface="Calibri"/>
              </a:rPr>
              <a:t>académie et </a:t>
            </a:r>
            <a:r>
              <a:rPr sz="2400" spc="-20" dirty="0">
                <a:latin typeface="Calibri"/>
                <a:cs typeface="Calibri"/>
              </a:rPr>
              <a:t>vos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coordonnées):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35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generation2024@education.gouv.fr</a:t>
            </a:r>
            <a:endParaRPr sz="3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75"/>
              </a:spcBef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bientôt!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177545"/>
            <a:ext cx="2576322" cy="15186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56565" y="269718"/>
            <a:ext cx="1447871" cy="14440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194" y="574548"/>
            <a:ext cx="294640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15" dirty="0">
                <a:solidFill>
                  <a:srgbClr val="006EC0"/>
                </a:solidFill>
                <a:latin typeface="Calibri Light"/>
                <a:cs typeface="Calibri Light"/>
              </a:rPr>
              <a:t>1.</a:t>
            </a:r>
            <a:r>
              <a:rPr sz="4400" b="0" spc="-220" dirty="0">
                <a:solidFill>
                  <a:srgbClr val="006EC0"/>
                </a:solidFill>
                <a:latin typeface="Calibri Light"/>
                <a:cs typeface="Calibri Light"/>
              </a:rPr>
              <a:t> </a:t>
            </a:r>
            <a:r>
              <a:rPr sz="4400" b="0" spc="-40" dirty="0">
                <a:solidFill>
                  <a:srgbClr val="006EC0"/>
                </a:solidFill>
                <a:latin typeface="Calibri Light"/>
                <a:cs typeface="Calibri Light"/>
              </a:rPr>
              <a:t>Préambule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432" y="1283715"/>
            <a:ext cx="9615805" cy="5097999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41935" marR="5080" indent="-229870">
              <a:lnSpc>
                <a:spcPct val="90000"/>
              </a:lnSpc>
              <a:spcBef>
                <a:spcPts val="440"/>
              </a:spcBef>
              <a:buFont typeface="Arial"/>
              <a:buChar char="•"/>
              <a:tabLst>
                <a:tab pos="242570" algn="l"/>
              </a:tabLst>
            </a:pPr>
            <a:r>
              <a:rPr sz="2800" spc="-25" dirty="0">
                <a:latin typeface="Calibri"/>
                <a:cs typeface="Calibri"/>
              </a:rPr>
              <a:t>Candidature </a:t>
            </a:r>
            <a:r>
              <a:rPr sz="2800" dirty="0">
                <a:latin typeface="Calibri"/>
                <a:cs typeface="Calibri"/>
              </a:rPr>
              <a:t>à </a:t>
            </a:r>
            <a:r>
              <a:rPr sz="2800" spc="-10" dirty="0">
                <a:latin typeface="Calibri"/>
                <a:cs typeface="Calibri"/>
              </a:rPr>
              <a:t>la </a:t>
            </a:r>
            <a:r>
              <a:rPr sz="2800" spc="-15" dirty="0">
                <a:latin typeface="Calibri"/>
                <a:cs typeface="Calibri"/>
              </a:rPr>
              <a:t>labellisation </a:t>
            </a:r>
            <a:r>
              <a:rPr sz="2800" spc="-30" dirty="0">
                <a:latin typeface="Calibri"/>
                <a:cs typeface="Calibri"/>
              </a:rPr>
              <a:t>Génération </a:t>
            </a:r>
            <a:r>
              <a:rPr sz="2800" spc="-5" dirty="0">
                <a:latin typeface="Calibri"/>
                <a:cs typeface="Calibri"/>
              </a:rPr>
              <a:t>2024, </a:t>
            </a:r>
            <a:r>
              <a:rPr sz="2800" b="1" spc="-15" dirty="0">
                <a:latin typeface="Calibri"/>
                <a:cs typeface="Calibri"/>
              </a:rPr>
              <a:t>uniquement </a:t>
            </a:r>
            <a:r>
              <a:rPr sz="2800" b="1" spc="-5" dirty="0">
                <a:latin typeface="Calibri"/>
                <a:cs typeface="Calibri"/>
              </a:rPr>
              <a:t>sous  </a:t>
            </a:r>
            <a:r>
              <a:rPr sz="2800" b="1" spc="-25" dirty="0">
                <a:latin typeface="Calibri"/>
                <a:cs typeface="Calibri"/>
              </a:rPr>
              <a:t>forme </a:t>
            </a:r>
            <a:r>
              <a:rPr sz="2800" b="1" spc="-5" dirty="0">
                <a:latin typeface="Calibri"/>
                <a:cs typeface="Calibri"/>
              </a:rPr>
              <a:t>numérique </a:t>
            </a:r>
            <a:r>
              <a:rPr sz="2800" spc="-10" dirty="0">
                <a:latin typeface="Calibri"/>
                <a:cs typeface="Calibri"/>
              </a:rPr>
              <a:t>via </a:t>
            </a:r>
            <a:r>
              <a:rPr sz="2800" spc="-45" dirty="0">
                <a:latin typeface="Calibri"/>
                <a:cs typeface="Calibri"/>
              </a:rPr>
              <a:t>l’application </a:t>
            </a:r>
            <a:r>
              <a:rPr sz="2800" spc="-15" dirty="0">
                <a:latin typeface="Calibri"/>
                <a:cs typeface="Calibri"/>
              </a:rPr>
              <a:t>Démarches-simplifiées: </a:t>
            </a: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https://www.demarches-simplifiees.fr/commencer/dossier-de-  candidature-a-la-labellisation-generati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2950" dirty="0">
              <a:latin typeface="Calibri"/>
              <a:cs typeface="Calibri"/>
            </a:endParaRPr>
          </a:p>
          <a:p>
            <a:pPr marL="12700" marR="584200">
              <a:lnSpc>
                <a:spcPct val="96000"/>
              </a:lnSpc>
              <a:spcBef>
                <a:spcPts val="5"/>
              </a:spcBef>
              <a:buFont typeface="Arial"/>
              <a:buChar char="•"/>
              <a:tabLst>
                <a:tab pos="242570" algn="l"/>
              </a:tabLst>
            </a:pPr>
            <a:r>
              <a:rPr sz="2800" spc="-30" dirty="0">
                <a:latin typeface="Calibri"/>
                <a:cs typeface="Calibri"/>
              </a:rPr>
              <a:t>Formulaire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spc="-30" dirty="0">
                <a:latin typeface="Calibri"/>
                <a:cs typeface="Calibri"/>
              </a:rPr>
              <a:t>préparation </a:t>
            </a:r>
            <a:r>
              <a:rPr sz="2800" dirty="0">
                <a:latin typeface="Calibri"/>
                <a:cs typeface="Calibri"/>
              </a:rPr>
              <a:t>, </a:t>
            </a:r>
            <a:r>
              <a:rPr sz="2800" spc="-25" dirty="0">
                <a:latin typeface="Calibri"/>
                <a:cs typeface="Calibri"/>
              </a:rPr>
              <a:t>brouillon </a:t>
            </a:r>
            <a:r>
              <a:rPr sz="2800" spc="-20" dirty="0">
                <a:latin typeface="Calibri"/>
                <a:cs typeface="Calibri"/>
              </a:rPr>
              <a:t>sous </a:t>
            </a:r>
            <a:r>
              <a:rPr sz="2800" spc="-30" dirty="0">
                <a:latin typeface="Calibri"/>
                <a:cs typeface="Calibri"/>
              </a:rPr>
              <a:t>word:</a:t>
            </a:r>
            <a:endParaRPr lang="fr-FR" sz="2800" spc="-30" dirty="0">
              <a:latin typeface="Calibri"/>
              <a:cs typeface="Calibri"/>
            </a:endParaRPr>
          </a:p>
          <a:p>
            <a:pPr marL="12700" marR="584200">
              <a:lnSpc>
                <a:spcPct val="96000"/>
              </a:lnSpc>
              <a:spcBef>
                <a:spcPts val="5"/>
              </a:spcBef>
              <a:tabLst>
                <a:tab pos="242570" algn="l"/>
              </a:tabLst>
            </a:pPr>
            <a:r>
              <a:rPr lang="fr-FR" sz="2000" b="1" dirty="0">
                <a:hlinkClick r:id="rId3"/>
              </a:rPr>
              <a:t>Formulaire Génération 2024 | </a:t>
            </a:r>
            <a:r>
              <a:rPr lang="fr-FR" sz="2000" b="1" dirty="0" err="1">
                <a:hlinkClick r:id="rId3"/>
              </a:rPr>
              <a:t>éduscol</a:t>
            </a:r>
            <a:r>
              <a:rPr lang="fr-FR" sz="2000" b="1" dirty="0">
                <a:hlinkClick r:id="rId3"/>
              </a:rPr>
              <a:t> | Ministère de l'Éducation nationale, de la Jeunesse et des Sports - Direction générale de l'enseignement scolaire (education.fr)</a:t>
            </a:r>
            <a:endParaRPr lang="fr-FR" sz="2000" b="1" dirty="0"/>
          </a:p>
          <a:p>
            <a:pPr marL="12700" marR="584200">
              <a:lnSpc>
                <a:spcPct val="96000"/>
              </a:lnSpc>
              <a:spcBef>
                <a:spcPts val="5"/>
              </a:spcBef>
              <a:tabLst>
                <a:tab pos="242570" algn="l"/>
              </a:tabLst>
            </a:pPr>
            <a:endParaRPr sz="2000" b="1" dirty="0">
              <a:latin typeface="Calibri"/>
              <a:cs typeface="Calibri"/>
            </a:endParaRPr>
          </a:p>
          <a:p>
            <a:pPr marL="241935" indent="-229870">
              <a:lnSpc>
                <a:spcPct val="100000"/>
              </a:lnSpc>
              <a:buFont typeface="Arial"/>
              <a:buChar char="•"/>
              <a:tabLst>
                <a:tab pos="242570" algn="l"/>
              </a:tabLst>
            </a:pPr>
            <a:r>
              <a:rPr sz="2800" spc="-15" dirty="0">
                <a:latin typeface="Calibri"/>
                <a:cs typeface="Calibri"/>
              </a:rPr>
              <a:t>Campagne </a:t>
            </a:r>
            <a:r>
              <a:rPr sz="2800" spc="-10" dirty="0">
                <a:latin typeface="Calibri"/>
                <a:cs typeface="Calibri"/>
              </a:rPr>
              <a:t>de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labellisation: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lang="fr-FR" sz="2800" b="1" spc="-10" dirty="0">
                <a:solidFill>
                  <a:srgbClr val="FF0000"/>
                </a:solidFill>
                <a:latin typeface="Calibri"/>
                <a:cs typeface="Calibri"/>
              </a:rPr>
              <a:t>Selon les ac</a:t>
            </a:r>
            <a:r>
              <a:rPr lang="fr-FR" sz="2800" b="1" spc="-10" dirty="0">
                <a:solidFill>
                  <a:srgbClr val="FF0000"/>
                </a:solidFill>
                <a:cs typeface="Calibri"/>
              </a:rPr>
              <a:t>adémies </a:t>
            </a:r>
            <a:r>
              <a:rPr lang="fr-FR" sz="2800" b="1" spc="-10" dirty="0">
                <a:solidFill>
                  <a:srgbClr val="FF0000"/>
                </a:solidFill>
                <a:cs typeface="Calibri"/>
                <a:hlinkClick r:id="rId4"/>
              </a:rPr>
              <a:t>https://eduscol.education.fr/965/mobilisation-en-academie-pour-generation-2024</a:t>
            </a:r>
            <a:r>
              <a:rPr lang="fr-FR" sz="2800" b="1" spc="-10" dirty="0">
                <a:solidFill>
                  <a:srgbClr val="FF0000"/>
                </a:solidFill>
                <a:cs typeface="Calibri"/>
              </a:rPr>
              <a:t> 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613918"/>
            <a:ext cx="2616835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0" spc="-5" dirty="0">
                <a:solidFill>
                  <a:srgbClr val="006EC0"/>
                </a:solidFill>
                <a:latin typeface="Calibri Light"/>
                <a:cs typeface="Calibri Light"/>
              </a:rPr>
              <a:t>2- SE</a:t>
            </a:r>
            <a:r>
              <a:rPr sz="2900" b="0" spc="-270" dirty="0">
                <a:solidFill>
                  <a:srgbClr val="006EC0"/>
                </a:solidFill>
                <a:latin typeface="Calibri Light"/>
                <a:cs typeface="Calibri Light"/>
              </a:rPr>
              <a:t> </a:t>
            </a:r>
            <a:r>
              <a:rPr sz="2900" b="0" spc="-35" dirty="0">
                <a:solidFill>
                  <a:srgbClr val="006EC0"/>
                </a:solidFill>
                <a:latin typeface="Calibri Light"/>
                <a:cs typeface="Calibri Light"/>
              </a:rPr>
              <a:t>CONNECTER</a:t>
            </a:r>
            <a:endParaRPr sz="29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8972" y="1438147"/>
            <a:ext cx="41535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5" dirty="0">
                <a:solidFill>
                  <a:srgbClr val="006EC0"/>
                </a:solidFill>
                <a:latin typeface="Calibri"/>
                <a:cs typeface="Calibri"/>
              </a:rPr>
              <a:t>2-1 Lien pour déposer une</a:t>
            </a:r>
            <a:r>
              <a:rPr sz="2000" b="1" spc="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EC0"/>
                </a:solidFill>
                <a:latin typeface="Calibri"/>
                <a:cs typeface="Calibri"/>
              </a:rPr>
              <a:t>candidature: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017" y="2440178"/>
            <a:ext cx="3250565" cy="155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495">
              <a:lnSpc>
                <a:spcPct val="100000"/>
              </a:lnSpc>
              <a:spcBef>
                <a:spcPts val="100"/>
              </a:spcBef>
            </a:pPr>
            <a:r>
              <a:rPr sz="18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https://www.demarches- </a:t>
            </a:r>
            <a:r>
              <a:rPr sz="1800" b="1" spc="-1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1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simplifiees.fr/commencer/dossier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-de-candidature-a-la-labellisation- </a:t>
            </a:r>
            <a:r>
              <a:rPr sz="1800" b="1" spc="-10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18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generati</a:t>
            </a:r>
            <a:endParaRPr sz="18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1515"/>
              </a:spcBef>
            </a:pPr>
            <a:r>
              <a:rPr sz="1600" spc="-10" dirty="0">
                <a:latin typeface="Calibri"/>
                <a:cs typeface="Calibri"/>
              </a:rPr>
              <a:t>Puis </a:t>
            </a:r>
            <a:r>
              <a:rPr sz="1600" dirty="0">
                <a:latin typeface="Calibri"/>
                <a:cs typeface="Calibri"/>
              </a:rPr>
              <a:t>2 </a:t>
            </a:r>
            <a:r>
              <a:rPr sz="1600" spc="-15" dirty="0">
                <a:latin typeface="Calibri"/>
                <a:cs typeface="Calibri"/>
              </a:rPr>
              <a:t>cas </a:t>
            </a:r>
            <a:r>
              <a:rPr sz="1600" spc="-5" dirty="0">
                <a:latin typeface="Calibri"/>
                <a:cs typeface="Calibri"/>
              </a:rPr>
              <a:t>de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figure: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62600" y="1647444"/>
            <a:ext cx="6048756" cy="34008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261" y="420877"/>
            <a:ext cx="3202305" cy="60896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335"/>
              </a:spcBef>
            </a:pPr>
            <a:r>
              <a:rPr sz="2000" spc="-5" dirty="0">
                <a:solidFill>
                  <a:srgbClr val="006EC0"/>
                </a:solidFill>
              </a:rPr>
              <a:t>2.1.1 </a:t>
            </a:r>
            <a:r>
              <a:rPr sz="2000" spc="-20" dirty="0">
                <a:solidFill>
                  <a:srgbClr val="006EC0"/>
                </a:solidFill>
              </a:rPr>
              <a:t>Vous </a:t>
            </a:r>
            <a:r>
              <a:rPr sz="2000" spc="-5" dirty="0">
                <a:solidFill>
                  <a:srgbClr val="006EC0"/>
                </a:solidFill>
              </a:rPr>
              <a:t>ne </a:t>
            </a:r>
            <a:r>
              <a:rPr sz="2000" spc="-10" dirty="0">
                <a:solidFill>
                  <a:srgbClr val="006EC0"/>
                </a:solidFill>
              </a:rPr>
              <a:t>possédez </a:t>
            </a:r>
            <a:r>
              <a:rPr sz="2000" spc="-5" dirty="0">
                <a:solidFill>
                  <a:srgbClr val="006EC0"/>
                </a:solidFill>
              </a:rPr>
              <a:t>pas de  </a:t>
            </a:r>
            <a:r>
              <a:rPr sz="2000" spc="-15" dirty="0">
                <a:solidFill>
                  <a:srgbClr val="006EC0"/>
                </a:solidFill>
              </a:rPr>
              <a:t>compte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902208" y="1094232"/>
            <a:ext cx="3660775" cy="1532984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90"/>
              </a:lnSpc>
            </a:pP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Remarque: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dans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FF0000"/>
                </a:solidFill>
                <a:latin typeface="Calibri"/>
                <a:cs typeface="Calibri"/>
              </a:rPr>
              <a:t>la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mesure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du 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possible</a:t>
            </a:r>
            <a:r>
              <a:rPr sz="1600" b="1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et</a:t>
            </a:r>
            <a:endParaRPr sz="1600" dirty="0">
              <a:latin typeface="Calibri"/>
              <a:cs typeface="Calibri"/>
            </a:endParaRPr>
          </a:p>
          <a:p>
            <a:pPr marR="44450">
              <a:lnSpc>
                <a:spcPct val="88500"/>
              </a:lnSpc>
              <a:spcBef>
                <a:spcPts val="110"/>
              </a:spcBef>
            </a:pP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des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règles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de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confidentialité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, </a:t>
            </a:r>
            <a:r>
              <a:rPr sz="1600" b="1" i="1" spc="-5" dirty="0" err="1">
                <a:solidFill>
                  <a:srgbClr val="FF0000"/>
                </a:solidFill>
                <a:latin typeface="Calibri"/>
                <a:cs typeface="Calibri"/>
              </a:rPr>
              <a:t>il</a:t>
            </a:r>
            <a:r>
              <a:rPr sz="1600" b="1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1600" b="1" i="1" spc="-10" dirty="0" err="1">
                <a:solidFill>
                  <a:srgbClr val="FF0000"/>
                </a:solidFill>
                <a:latin typeface="Calibri"/>
                <a:cs typeface="Calibri"/>
              </a:rPr>
              <a:t>préférable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 de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vous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Calibri"/>
                <a:cs typeface="Calibri"/>
              </a:rPr>
              <a:t>connecter 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avec </a:t>
            </a:r>
            <a:r>
              <a:rPr sz="1600" b="1" i="1" spc="-5" dirty="0">
                <a:solidFill>
                  <a:srgbClr val="FF0000"/>
                </a:solidFill>
                <a:latin typeface="Calibri"/>
                <a:cs typeface="Calibri"/>
              </a:rPr>
              <a:t>le 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courriel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0" dirty="0" err="1">
                <a:solidFill>
                  <a:srgbClr val="FF0000"/>
                </a:solidFill>
                <a:latin typeface="Calibri"/>
                <a:cs typeface="Calibri"/>
              </a:rPr>
              <a:t>officiel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FF0000"/>
                </a:solidFill>
                <a:latin typeface="Calibri"/>
                <a:cs typeface="Calibri"/>
              </a:rPr>
              <a:t>de </a:t>
            </a:r>
            <a:r>
              <a:rPr sz="1600" b="1" i="1" spc="-25" dirty="0" err="1">
                <a:solidFill>
                  <a:srgbClr val="FF0000"/>
                </a:solidFill>
                <a:latin typeface="Calibri"/>
                <a:cs typeface="Calibri"/>
              </a:rPr>
              <a:t>l’école</a:t>
            </a:r>
            <a:r>
              <a:rPr sz="1600" b="1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0" dirty="0" err="1">
                <a:solidFill>
                  <a:srgbClr val="FF0000"/>
                </a:solidFill>
                <a:latin typeface="Calibri"/>
                <a:cs typeface="Calibri"/>
              </a:rPr>
              <a:t>ou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20" dirty="0" err="1">
                <a:solidFill>
                  <a:srgbClr val="FF0000"/>
                </a:solidFill>
                <a:latin typeface="Calibri"/>
                <a:cs typeface="Calibri"/>
              </a:rPr>
              <a:t>l’établissement</a:t>
            </a:r>
            <a:r>
              <a:rPr sz="1600" b="1" i="1" spc="-20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facilite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FF0000"/>
                </a:solidFill>
                <a:latin typeface="Calibri"/>
                <a:cs typeface="Calibri"/>
              </a:rPr>
              <a:t>le 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suivi</a:t>
            </a:r>
            <a:r>
              <a:rPr lang="fr-FR" sz="1600" b="1" i="1" spc="-70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historique</a:t>
            </a:r>
            <a:r>
              <a:rPr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).</a:t>
            </a:r>
            <a:endParaRPr lang="fr-FR" sz="1600" b="1" i="1" spc="-15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R="44450">
              <a:lnSpc>
                <a:spcPct val="88500"/>
              </a:lnSpc>
              <a:spcBef>
                <a:spcPts val="110"/>
              </a:spcBef>
            </a:pPr>
            <a:r>
              <a:rPr lang="fr-FR"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Pas recommandé d’utiliser France </a:t>
            </a:r>
            <a:r>
              <a:rPr lang="fr-FR" sz="1600" b="1" i="1" spc="-15" dirty="0" err="1">
                <a:solidFill>
                  <a:srgbClr val="FF0000"/>
                </a:solidFill>
                <a:latin typeface="Calibri"/>
                <a:cs typeface="Calibri"/>
              </a:rPr>
              <a:t>connect</a:t>
            </a:r>
            <a:r>
              <a:rPr lang="fr-FR" sz="1600" b="1" i="1" spc="-15" dirty="0">
                <a:solidFill>
                  <a:srgbClr val="FF0000"/>
                </a:solidFill>
                <a:latin typeface="Calibri"/>
                <a:cs typeface="Calibri"/>
              </a:rPr>
              <a:t> adresse personnelle !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208" y="2675048"/>
            <a:ext cx="3718560" cy="76327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0795">
              <a:lnSpc>
                <a:spcPts val="1360"/>
              </a:lnSpc>
            </a:pPr>
            <a:r>
              <a:rPr sz="1600" i="1" spc="-30" dirty="0">
                <a:latin typeface="Calibri"/>
                <a:cs typeface="Calibri"/>
              </a:rPr>
              <a:t>Vous </a:t>
            </a:r>
            <a:r>
              <a:rPr sz="1600" i="1" spc="-15" dirty="0">
                <a:latin typeface="Calibri"/>
                <a:cs typeface="Calibri"/>
              </a:rPr>
              <a:t>pourrez aussi </a:t>
            </a:r>
            <a:r>
              <a:rPr sz="1600" i="1" spc="-20" dirty="0">
                <a:latin typeface="Calibri"/>
                <a:cs typeface="Calibri"/>
              </a:rPr>
              <a:t>inviter </a:t>
            </a:r>
            <a:r>
              <a:rPr sz="1600" i="1" spc="-10" dirty="0">
                <a:latin typeface="Calibri"/>
                <a:cs typeface="Calibri"/>
              </a:rPr>
              <a:t>(Cf </a:t>
            </a:r>
            <a:r>
              <a:rPr sz="1600" i="1" spc="-15" dirty="0">
                <a:latin typeface="Calibri"/>
                <a:cs typeface="Calibri"/>
              </a:rPr>
              <a:t>3.2) </a:t>
            </a:r>
            <a:r>
              <a:rPr sz="1600" i="1" spc="-10" dirty="0">
                <a:latin typeface="Calibri"/>
                <a:cs typeface="Calibri"/>
              </a:rPr>
              <a:t>le</a:t>
            </a:r>
            <a:r>
              <a:rPr sz="1600" i="1" dirty="0">
                <a:latin typeface="Calibri"/>
                <a:cs typeface="Calibri"/>
              </a:rPr>
              <a:t> </a:t>
            </a:r>
            <a:r>
              <a:rPr sz="1600" i="1" spc="-15" dirty="0">
                <a:latin typeface="Calibri"/>
                <a:cs typeface="Calibri"/>
              </a:rPr>
              <a:t>directeur</a:t>
            </a:r>
            <a:endParaRPr sz="1600" dirty="0">
              <a:latin typeface="Calibri"/>
              <a:cs typeface="Calibri"/>
            </a:endParaRPr>
          </a:p>
          <a:p>
            <a:pPr marL="10795" marR="145415">
              <a:lnSpc>
                <a:spcPts val="1600"/>
              </a:lnSpc>
              <a:spcBef>
                <a:spcPts val="160"/>
              </a:spcBef>
            </a:pPr>
            <a:r>
              <a:rPr sz="1600" i="1" spc="-10" dirty="0">
                <a:latin typeface="Calibri"/>
                <a:cs typeface="Calibri"/>
              </a:rPr>
              <a:t>de </a:t>
            </a:r>
            <a:r>
              <a:rPr sz="1600" i="1" spc="-30" dirty="0">
                <a:latin typeface="Calibri"/>
                <a:cs typeface="Calibri"/>
              </a:rPr>
              <a:t>d’école </a:t>
            </a:r>
            <a:r>
              <a:rPr sz="1600" i="1" spc="-10" dirty="0">
                <a:latin typeface="Calibri"/>
                <a:cs typeface="Calibri"/>
              </a:rPr>
              <a:t>ou le chef </a:t>
            </a:r>
            <a:r>
              <a:rPr sz="1600" i="1" spc="-25" dirty="0">
                <a:latin typeface="Calibri"/>
                <a:cs typeface="Calibri"/>
              </a:rPr>
              <a:t>d’établissement </a:t>
            </a:r>
            <a:r>
              <a:rPr sz="1600" i="1" spc="-15" dirty="0">
                <a:latin typeface="Calibri"/>
                <a:cs typeface="Calibri"/>
              </a:rPr>
              <a:t>pour </a:t>
            </a:r>
            <a:r>
              <a:rPr sz="1600" i="1" spc="-10" dirty="0">
                <a:latin typeface="Calibri"/>
                <a:cs typeface="Calibri"/>
              </a:rPr>
              <a:t>le  </a:t>
            </a:r>
            <a:r>
              <a:rPr sz="1600" i="1" spc="-15" dirty="0">
                <a:latin typeface="Calibri"/>
                <a:cs typeface="Calibri"/>
              </a:rPr>
              <a:t>suivi </a:t>
            </a:r>
            <a:r>
              <a:rPr sz="1600" i="1" spc="-10" dirty="0">
                <a:latin typeface="Calibri"/>
                <a:cs typeface="Calibri"/>
              </a:rPr>
              <a:t>de </a:t>
            </a:r>
            <a:r>
              <a:rPr sz="1600" i="1" spc="-25" dirty="0">
                <a:latin typeface="Calibri"/>
                <a:cs typeface="Calibri"/>
              </a:rPr>
              <a:t>l’avancée </a:t>
            </a:r>
            <a:r>
              <a:rPr sz="1600" i="1" spc="-10" dirty="0">
                <a:latin typeface="Calibri"/>
                <a:cs typeface="Calibri"/>
              </a:rPr>
              <a:t>de la</a:t>
            </a:r>
            <a:r>
              <a:rPr sz="1600" i="1" spc="-40" dirty="0">
                <a:latin typeface="Calibri"/>
                <a:cs typeface="Calibri"/>
              </a:rPr>
              <a:t> </a:t>
            </a:r>
            <a:r>
              <a:rPr sz="1600" i="1" spc="-15" dirty="0">
                <a:latin typeface="Calibri"/>
                <a:cs typeface="Calibri"/>
              </a:rPr>
              <a:t>démarche.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8210" y="3486150"/>
            <a:ext cx="3702685" cy="337015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99720" marR="5080" indent="-287655">
              <a:lnSpc>
                <a:spcPts val="1800"/>
              </a:lnSpc>
              <a:spcBef>
                <a:spcPts val="26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5" dirty="0">
                <a:latin typeface="Calibri"/>
                <a:cs typeface="Calibri"/>
              </a:rPr>
              <a:t>Cliquez </a:t>
            </a:r>
            <a:r>
              <a:rPr sz="1600" spc="-10" dirty="0">
                <a:latin typeface="Calibri"/>
                <a:cs typeface="Calibri"/>
              </a:rPr>
              <a:t>sur </a:t>
            </a:r>
            <a:r>
              <a:rPr sz="1600" spc="-20" dirty="0">
                <a:latin typeface="Calibri"/>
                <a:cs typeface="Calibri"/>
              </a:rPr>
              <a:t>[Créer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20" dirty="0">
                <a:latin typeface="Calibri"/>
                <a:cs typeface="Calibri"/>
              </a:rPr>
              <a:t>compte…], </a:t>
            </a:r>
            <a:r>
              <a:rPr sz="1600" spc="-10" dirty="0">
                <a:latin typeface="Calibri"/>
                <a:cs typeface="Calibri"/>
              </a:rPr>
              <a:t>puis  </a:t>
            </a:r>
            <a:r>
              <a:rPr sz="1600" spc="-20" dirty="0">
                <a:latin typeface="Calibri"/>
                <a:cs typeface="Calibri"/>
              </a:rPr>
              <a:t>renseignez </a:t>
            </a:r>
            <a:r>
              <a:rPr sz="1600" spc="-15" dirty="0">
                <a:latin typeface="Calibri"/>
                <a:cs typeface="Calibri"/>
              </a:rPr>
              <a:t>vos identifiants </a:t>
            </a:r>
            <a:r>
              <a:rPr sz="1600" spc="-10" dirty="0">
                <a:latin typeface="Calibri"/>
                <a:cs typeface="Calibri"/>
              </a:rPr>
              <a:t>de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20" dirty="0" err="1">
                <a:latin typeface="Calibri"/>
                <a:cs typeface="Calibri"/>
              </a:rPr>
              <a:t>connexion</a:t>
            </a:r>
            <a:r>
              <a:rPr lang="fr-FR" sz="1600" spc="-20" dirty="0">
                <a:latin typeface="Calibri"/>
                <a:cs typeface="Calibri"/>
              </a:rPr>
              <a:t> (courriel école/établissement)</a:t>
            </a:r>
            <a:r>
              <a:rPr sz="1600" spc="-20" dirty="0">
                <a:latin typeface="Calibri"/>
                <a:cs typeface="Calibri"/>
              </a:rPr>
              <a:t> ;</a:t>
            </a:r>
            <a:endParaRPr sz="1600" dirty="0">
              <a:latin typeface="Calibri"/>
              <a:cs typeface="Calibri"/>
            </a:endParaRPr>
          </a:p>
          <a:p>
            <a:pPr marL="348615" marR="309880" indent="-290830">
              <a:lnSpc>
                <a:spcPts val="1800"/>
              </a:lnSpc>
              <a:spcBef>
                <a:spcPts val="800"/>
              </a:spcBef>
              <a:buFont typeface="Arial"/>
              <a:buChar char="•"/>
              <a:tabLst>
                <a:tab pos="344805" algn="l"/>
                <a:tab pos="345440" algn="l"/>
              </a:tabLst>
            </a:pPr>
            <a:r>
              <a:rPr sz="1600" spc="-15" dirty="0">
                <a:latin typeface="Calibri"/>
                <a:cs typeface="Calibri"/>
              </a:rPr>
              <a:t>Ensuite cliquez </a:t>
            </a:r>
            <a:r>
              <a:rPr sz="1600" spc="-10" dirty="0">
                <a:latin typeface="Calibri"/>
                <a:cs typeface="Calibri"/>
              </a:rPr>
              <a:t>sur </a:t>
            </a:r>
            <a:r>
              <a:rPr sz="1600" spc="-20" dirty="0">
                <a:latin typeface="Calibri"/>
                <a:cs typeface="Calibri"/>
              </a:rPr>
              <a:t>[Créer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20" dirty="0">
                <a:latin typeface="Calibri"/>
                <a:cs typeface="Calibri"/>
              </a:rPr>
              <a:t>compte]  </a:t>
            </a:r>
            <a:r>
              <a:rPr sz="1600" spc="-25" dirty="0">
                <a:latin typeface="Calibri"/>
                <a:cs typeface="Calibri"/>
              </a:rPr>
              <a:t>(avec </a:t>
            </a:r>
            <a:r>
              <a:rPr lang="fr-FR" sz="1600" spc="-20" dirty="0">
                <a:cs typeface="Calibri"/>
              </a:rPr>
              <a:t>courriel école/établissement</a:t>
            </a:r>
            <a:r>
              <a:rPr sz="1600" spc="-20" dirty="0">
                <a:latin typeface="Calibri"/>
                <a:cs typeface="Calibri"/>
              </a:rPr>
              <a:t>) ;</a:t>
            </a:r>
            <a:endParaRPr sz="1600" dirty="0">
              <a:latin typeface="Calibri"/>
              <a:cs typeface="Calibri"/>
            </a:endParaRPr>
          </a:p>
          <a:p>
            <a:pPr marL="299720" marR="590550" indent="-287655">
              <a:lnSpc>
                <a:spcPts val="1730"/>
              </a:lnSpc>
              <a:spcBef>
                <a:spcPts val="98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15" dirty="0">
                <a:latin typeface="Calibri"/>
                <a:cs typeface="Calibri"/>
              </a:rPr>
              <a:t>courriel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20" dirty="0">
                <a:latin typeface="Calibri"/>
                <a:cs typeface="Calibri"/>
              </a:rPr>
              <a:t>validation </a:t>
            </a:r>
            <a:r>
              <a:rPr sz="1600" spc="-15" dirty="0">
                <a:latin typeface="Calibri"/>
                <a:cs typeface="Calibri"/>
              </a:rPr>
              <a:t>vous </a:t>
            </a:r>
            <a:r>
              <a:rPr sz="1600" spc="-25" dirty="0">
                <a:latin typeface="Calibri"/>
                <a:cs typeface="Calibri"/>
              </a:rPr>
              <a:t>sera  </a:t>
            </a:r>
            <a:r>
              <a:rPr sz="1600" spc="-30" dirty="0">
                <a:latin typeface="Calibri"/>
                <a:cs typeface="Calibri"/>
              </a:rPr>
              <a:t>envoyé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35" dirty="0">
                <a:latin typeface="Calibri"/>
                <a:cs typeface="Calibri"/>
              </a:rPr>
              <a:t>l’adresse </a:t>
            </a:r>
            <a:r>
              <a:rPr sz="1600" spc="-10" dirty="0">
                <a:latin typeface="Calibri"/>
                <a:cs typeface="Calibri"/>
              </a:rPr>
              <a:t>associée </a:t>
            </a:r>
            <a:r>
              <a:rPr sz="1600" spc="-5" dirty="0">
                <a:latin typeface="Calibri"/>
                <a:cs typeface="Calibri"/>
              </a:rPr>
              <a:t>au  </a:t>
            </a:r>
            <a:r>
              <a:rPr sz="1600" spc="-25" dirty="0">
                <a:latin typeface="Calibri"/>
                <a:cs typeface="Calibri"/>
              </a:rPr>
              <a:t>compte (exemple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ci-contre);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1350" dirty="0">
              <a:latin typeface="Calibri"/>
              <a:cs typeface="Calibri"/>
            </a:endParaRPr>
          </a:p>
          <a:p>
            <a:pPr marL="299720" marR="43180" indent="-287655">
              <a:lnSpc>
                <a:spcPts val="1730"/>
              </a:lnSpc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0" dirty="0" err="1">
                <a:latin typeface="Calibri"/>
                <a:cs typeface="Calibri"/>
              </a:rPr>
              <a:t>Dans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lang="fr-FR" sz="1600" spc="-25" dirty="0">
                <a:latin typeface="Calibri"/>
                <a:cs typeface="Calibri"/>
              </a:rPr>
              <a:t>la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 err="1">
                <a:latin typeface="Calibri"/>
                <a:cs typeface="Calibri"/>
              </a:rPr>
              <a:t>messagerie</a:t>
            </a:r>
            <a:r>
              <a:rPr lang="fr-FR" sz="1600" spc="-10" dirty="0">
                <a:latin typeface="Calibri"/>
                <a:cs typeface="Calibri"/>
              </a:rPr>
              <a:t> école/établissement (vérifiez « spam »)</a:t>
            </a:r>
            <a:r>
              <a:rPr sz="1600" spc="-10" dirty="0">
                <a:latin typeface="Calibri"/>
                <a:cs typeface="Calibri"/>
              </a:rPr>
              <a:t>, cliquez sur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5" dirty="0">
                <a:latin typeface="Calibri"/>
                <a:cs typeface="Calibri"/>
              </a:rPr>
              <a:t>lien  </a:t>
            </a:r>
            <a:r>
              <a:rPr sz="1600" spc="-25" dirty="0">
                <a:latin typeface="Calibri"/>
                <a:cs typeface="Calibri"/>
              </a:rPr>
              <a:t>présent </a:t>
            </a:r>
            <a:r>
              <a:rPr sz="1600" spc="-10" dirty="0">
                <a:latin typeface="Calibri"/>
                <a:cs typeface="Calibri"/>
              </a:rPr>
              <a:t>dans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15" dirty="0">
                <a:latin typeface="Calibri"/>
                <a:cs typeface="Calibri"/>
              </a:rPr>
              <a:t>courriel </a:t>
            </a:r>
            <a:r>
              <a:rPr sz="1600" spc="-5" dirty="0">
                <a:latin typeface="Calibri"/>
                <a:cs typeface="Calibri"/>
              </a:rPr>
              <a:t>de </a:t>
            </a:r>
            <a:r>
              <a:rPr sz="1600" spc="-20" dirty="0">
                <a:latin typeface="Calibri"/>
                <a:cs typeface="Calibri"/>
              </a:rPr>
              <a:t>validation  </a:t>
            </a:r>
            <a:r>
              <a:rPr sz="1600" spc="-15" dirty="0">
                <a:latin typeface="Calibri"/>
                <a:cs typeface="Calibri"/>
              </a:rPr>
              <a:t>pour </a:t>
            </a:r>
            <a:r>
              <a:rPr sz="1600" spc="-10" dirty="0">
                <a:latin typeface="Calibri"/>
                <a:cs typeface="Calibri"/>
              </a:rPr>
              <a:t>accéder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5" dirty="0">
                <a:latin typeface="Calibri"/>
                <a:cs typeface="Calibri"/>
              </a:rPr>
              <a:t>la </a:t>
            </a:r>
            <a:r>
              <a:rPr sz="1600" spc="-15" dirty="0">
                <a:latin typeface="Calibri"/>
                <a:cs typeface="Calibri"/>
              </a:rPr>
              <a:t>page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« </a:t>
            </a:r>
            <a:r>
              <a:rPr sz="1600" spc="-15" dirty="0" err="1">
                <a:latin typeface="Calibri"/>
                <a:cs typeface="Calibri"/>
              </a:rPr>
              <a:t>Données</a:t>
            </a:r>
            <a:r>
              <a:rPr lang="fr-FR" sz="1600" spc="-15" dirty="0">
                <a:latin typeface="Calibri"/>
                <a:cs typeface="Calibri"/>
              </a:rPr>
              <a:t> </a:t>
            </a:r>
            <a:r>
              <a:rPr sz="1600" spc="-15" dirty="0" err="1">
                <a:latin typeface="Calibri"/>
                <a:cs typeface="Calibri"/>
              </a:rPr>
              <a:t>d’identité</a:t>
            </a:r>
            <a:r>
              <a:rPr sz="1600" spc="-15" dirty="0">
                <a:latin typeface="Calibri"/>
                <a:cs typeface="Calibri"/>
              </a:rPr>
              <a:t> ».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713469" y="4206240"/>
            <a:ext cx="2559557" cy="23248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73217" y="228600"/>
            <a:ext cx="6234684" cy="3505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1122933"/>
            <a:ext cx="331660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006EC0"/>
                </a:solidFill>
              </a:rPr>
              <a:t>2.1.2 </a:t>
            </a:r>
            <a:r>
              <a:rPr sz="2000" spc="-20" dirty="0">
                <a:solidFill>
                  <a:srgbClr val="006EC0"/>
                </a:solidFill>
              </a:rPr>
              <a:t>Vous </a:t>
            </a:r>
            <a:r>
              <a:rPr sz="2000" spc="-5" dirty="0">
                <a:solidFill>
                  <a:srgbClr val="006EC0"/>
                </a:solidFill>
              </a:rPr>
              <a:t>possédez un</a:t>
            </a:r>
            <a:r>
              <a:rPr sz="2000" spc="-90" dirty="0">
                <a:solidFill>
                  <a:srgbClr val="006EC0"/>
                </a:solidFill>
              </a:rPr>
              <a:t> </a:t>
            </a:r>
            <a:r>
              <a:rPr sz="2000" spc="-15" dirty="0">
                <a:solidFill>
                  <a:srgbClr val="006EC0"/>
                </a:solidFill>
              </a:rPr>
              <a:t>compte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914908" y="2813552"/>
            <a:ext cx="3591560" cy="147383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99720" indent="-28765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5" dirty="0">
                <a:latin typeface="Calibri"/>
                <a:cs typeface="Calibri"/>
              </a:rPr>
              <a:t>Cliquez </a:t>
            </a:r>
            <a:r>
              <a:rPr sz="1600" spc="-5" dirty="0">
                <a:latin typeface="Calibri"/>
                <a:cs typeface="Calibri"/>
              </a:rPr>
              <a:t>sur </a:t>
            </a:r>
            <a:r>
              <a:rPr sz="1600" spc="-50" dirty="0">
                <a:latin typeface="Calibri"/>
                <a:cs typeface="Calibri"/>
              </a:rPr>
              <a:t>[J’ai </a:t>
            </a:r>
            <a:r>
              <a:rPr sz="1600" spc="-15" dirty="0">
                <a:latin typeface="Calibri"/>
                <a:cs typeface="Calibri"/>
              </a:rPr>
              <a:t>déjà </a:t>
            </a:r>
            <a:r>
              <a:rPr sz="1600" spc="-5" dirty="0">
                <a:latin typeface="Calibri"/>
                <a:cs typeface="Calibri"/>
              </a:rPr>
              <a:t>un</a:t>
            </a:r>
            <a:r>
              <a:rPr sz="1600" spc="-20" dirty="0">
                <a:latin typeface="Calibri"/>
                <a:cs typeface="Calibri"/>
              </a:rPr>
              <a:t> compte],</a:t>
            </a:r>
            <a:endParaRPr sz="1600" dirty="0">
              <a:latin typeface="Calibri"/>
              <a:cs typeface="Calibri"/>
            </a:endParaRPr>
          </a:p>
          <a:p>
            <a:pPr marL="299720" marR="311150" indent="-287655">
              <a:lnSpc>
                <a:spcPts val="1800"/>
              </a:lnSpc>
              <a:spcBef>
                <a:spcPts val="84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dirty="0" err="1">
                <a:latin typeface="Calibri"/>
                <a:cs typeface="Calibri"/>
              </a:rPr>
              <a:t>Puis</a:t>
            </a:r>
            <a:r>
              <a:rPr lang="fr-FR" sz="1600" dirty="0">
                <a:latin typeface="Calibri"/>
                <a:cs typeface="Calibri"/>
              </a:rPr>
              <a:t>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 err="1">
                <a:latin typeface="Calibri"/>
                <a:cs typeface="Calibri"/>
              </a:rPr>
              <a:t>renseig</a:t>
            </a:r>
            <a:r>
              <a:rPr lang="fr-FR" sz="1600" spc="-20" dirty="0">
                <a:latin typeface="Calibri"/>
                <a:cs typeface="Calibri"/>
              </a:rPr>
              <a:t>n</a:t>
            </a:r>
            <a:r>
              <a:rPr sz="1600" spc="-20" dirty="0" err="1">
                <a:latin typeface="Calibri"/>
                <a:cs typeface="Calibri"/>
              </a:rPr>
              <a:t>ez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vos identifiants pour  </a:t>
            </a:r>
            <a:r>
              <a:rPr sz="1600" spc="-20" dirty="0">
                <a:latin typeface="Calibri"/>
                <a:cs typeface="Calibri"/>
              </a:rPr>
              <a:t>démarches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simplifiées ;</a:t>
            </a:r>
            <a:endParaRPr sz="1600" dirty="0">
              <a:latin typeface="Calibri"/>
              <a:cs typeface="Calibri"/>
            </a:endParaRPr>
          </a:p>
          <a:p>
            <a:pPr marL="299720" marR="5080" indent="-287655">
              <a:lnSpc>
                <a:spcPts val="1800"/>
              </a:lnSpc>
              <a:spcBef>
                <a:spcPts val="8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spc="-15" dirty="0">
                <a:latin typeface="Calibri"/>
                <a:cs typeface="Calibri"/>
              </a:rPr>
              <a:t>Ensuite cliquez </a:t>
            </a:r>
            <a:r>
              <a:rPr sz="1600" spc="-10" dirty="0">
                <a:latin typeface="Calibri"/>
                <a:cs typeface="Calibri"/>
              </a:rPr>
              <a:t>sur </a:t>
            </a:r>
            <a:r>
              <a:rPr sz="1600" spc="-5" dirty="0">
                <a:latin typeface="Calibri"/>
                <a:cs typeface="Calibri"/>
              </a:rPr>
              <a:t>[Se </a:t>
            </a:r>
            <a:r>
              <a:rPr sz="1600" spc="-20" dirty="0">
                <a:latin typeface="Calibri"/>
                <a:cs typeface="Calibri"/>
              </a:rPr>
              <a:t>connecter] </a:t>
            </a:r>
            <a:r>
              <a:rPr sz="1600" spc="-15" dirty="0">
                <a:latin typeface="Calibri"/>
                <a:cs typeface="Calibri"/>
              </a:rPr>
              <a:t>pour  </a:t>
            </a:r>
            <a:r>
              <a:rPr sz="1600" spc="-10" dirty="0">
                <a:latin typeface="Calibri"/>
                <a:cs typeface="Calibri"/>
              </a:rPr>
              <a:t>accéder </a:t>
            </a:r>
            <a:r>
              <a:rPr sz="1600" dirty="0">
                <a:latin typeface="Calibri"/>
                <a:cs typeface="Calibri"/>
              </a:rPr>
              <a:t>à la </a:t>
            </a:r>
            <a:r>
              <a:rPr sz="1600" spc="-15" dirty="0">
                <a:latin typeface="Calibri"/>
                <a:cs typeface="Calibri"/>
              </a:rPr>
              <a:t>page « Donnée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d’identité ».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53000" y="1712214"/>
            <a:ext cx="6582156" cy="3701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1122933"/>
            <a:ext cx="331660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006EC0"/>
                </a:solidFill>
              </a:rPr>
              <a:t>2.1.2 </a:t>
            </a:r>
            <a:r>
              <a:rPr sz="2000" spc="-20" dirty="0">
                <a:solidFill>
                  <a:srgbClr val="006EC0"/>
                </a:solidFill>
              </a:rPr>
              <a:t>Vous </a:t>
            </a:r>
            <a:r>
              <a:rPr sz="2000" spc="-5" dirty="0">
                <a:solidFill>
                  <a:srgbClr val="006EC0"/>
                </a:solidFill>
              </a:rPr>
              <a:t>possédez un</a:t>
            </a:r>
            <a:r>
              <a:rPr sz="2000" spc="-90" dirty="0">
                <a:solidFill>
                  <a:srgbClr val="006EC0"/>
                </a:solidFill>
              </a:rPr>
              <a:t> </a:t>
            </a:r>
            <a:r>
              <a:rPr sz="2000" spc="-15" dirty="0" err="1">
                <a:solidFill>
                  <a:srgbClr val="006EC0"/>
                </a:solidFill>
              </a:rPr>
              <a:t>compte</a:t>
            </a:r>
            <a:r>
              <a:rPr lang="fr-FR" sz="2000" spc="-15" dirty="0">
                <a:solidFill>
                  <a:srgbClr val="006EC0"/>
                </a:solidFill>
              </a:rPr>
              <a:t> « demande confirmation </a:t>
            </a:r>
            <a:r>
              <a:rPr lang="fr-FR" sz="2000" spc="-15" dirty="0" err="1">
                <a:solidFill>
                  <a:srgbClr val="006EC0"/>
                </a:solidFill>
              </a:rPr>
              <a:t>mdp</a:t>
            </a:r>
            <a:r>
              <a:rPr lang="fr-FR" sz="2000" spc="-15" dirty="0">
                <a:solidFill>
                  <a:srgbClr val="006EC0"/>
                </a:solidFill>
              </a:rPr>
              <a:t> »</a:t>
            </a:r>
            <a:endParaRPr sz="20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76400"/>
            <a:ext cx="6641108" cy="37338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725931" y="2040047"/>
            <a:ext cx="3702685" cy="2149306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99720" marR="5080" indent="-287655">
              <a:lnSpc>
                <a:spcPts val="1800"/>
              </a:lnSpc>
              <a:spcBef>
                <a:spcPts val="26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lang="fr-FR" sz="1600" spc="-15" dirty="0">
                <a:latin typeface="Calibri"/>
                <a:cs typeface="Calibri"/>
              </a:rPr>
              <a:t>En cas de demande confirmation mot de passe. </a:t>
            </a:r>
            <a:r>
              <a:rPr sz="1600" spc="-10" dirty="0" err="1">
                <a:latin typeface="Calibri"/>
                <a:cs typeface="Calibri"/>
              </a:rPr>
              <a:t>Dans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lang="fr-FR" sz="1600" spc="-25" dirty="0">
                <a:latin typeface="Calibri"/>
                <a:cs typeface="Calibri"/>
              </a:rPr>
              <a:t>la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 err="1">
                <a:latin typeface="Calibri"/>
                <a:cs typeface="Calibri"/>
              </a:rPr>
              <a:t>messagerie</a:t>
            </a:r>
            <a:r>
              <a:rPr lang="fr-FR" sz="1600" spc="-10" dirty="0">
                <a:latin typeface="Calibri"/>
                <a:cs typeface="Calibri"/>
              </a:rPr>
              <a:t> école/établissement (vérifiez « spam »)</a:t>
            </a:r>
            <a:r>
              <a:rPr sz="1600" spc="-10" dirty="0">
                <a:latin typeface="Calibri"/>
                <a:cs typeface="Calibri"/>
              </a:rPr>
              <a:t>, cliquez sur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5" dirty="0">
                <a:latin typeface="Calibri"/>
                <a:cs typeface="Calibri"/>
              </a:rPr>
              <a:t>lien  </a:t>
            </a:r>
            <a:r>
              <a:rPr sz="1600" spc="-25" dirty="0">
                <a:latin typeface="Calibri"/>
                <a:cs typeface="Calibri"/>
              </a:rPr>
              <a:t>présent </a:t>
            </a:r>
            <a:r>
              <a:rPr sz="1600" spc="-10" dirty="0">
                <a:latin typeface="Calibri"/>
                <a:cs typeface="Calibri"/>
              </a:rPr>
              <a:t>dans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15" dirty="0" err="1">
                <a:latin typeface="Calibri"/>
                <a:cs typeface="Calibri"/>
              </a:rPr>
              <a:t>courriel</a:t>
            </a:r>
            <a:r>
              <a:rPr lang="fr-FR" sz="1600" spc="-15" dirty="0">
                <a:latin typeface="Calibri"/>
                <a:cs typeface="Calibri"/>
              </a:rPr>
              <a:t>. </a:t>
            </a:r>
          </a:p>
          <a:p>
            <a:pPr marL="299720" marR="5080" indent="-287655">
              <a:lnSpc>
                <a:spcPts val="1800"/>
              </a:lnSpc>
              <a:spcBef>
                <a:spcPts val="26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lang="fr-FR" sz="1600" spc="-15" dirty="0">
                <a:latin typeface="Calibri"/>
                <a:cs typeface="Calibri"/>
              </a:rPr>
              <a:t>Régler au </a:t>
            </a:r>
            <a:r>
              <a:rPr lang="fr-FR" sz="1600" spc="-15" dirty="0">
                <a:cs typeface="Calibri"/>
              </a:rPr>
              <a:t>besoin la configuration de votre navigateur </a:t>
            </a:r>
            <a:r>
              <a:rPr lang="fr-FR" sz="1600" spc="-15" dirty="0">
                <a:cs typeface="Calibri"/>
                <a:hlinkClick r:id="rId3"/>
              </a:rPr>
              <a:t>https://faq.demarches-simplifiees.fr/article/34-je-dois-confirmer-mon-compte-a-chaque-connexion</a:t>
            </a:r>
            <a:r>
              <a:rPr lang="fr-FR" sz="1600" spc="-15" dirty="0"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26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7666" y="4494910"/>
            <a:ext cx="551815" cy="243840"/>
          </a:xfrm>
          <a:custGeom>
            <a:avLst/>
            <a:gdLst/>
            <a:ahLst/>
            <a:cxnLst/>
            <a:rect l="l" t="t" r="r" b="b"/>
            <a:pathLst>
              <a:path w="551814" h="243839">
                <a:moveTo>
                  <a:pt x="0" y="243839"/>
                </a:moveTo>
                <a:lnTo>
                  <a:pt x="551687" y="243839"/>
                </a:lnTo>
                <a:lnTo>
                  <a:pt x="551687" y="0"/>
                </a:lnTo>
                <a:lnTo>
                  <a:pt x="0" y="0"/>
                </a:lnTo>
                <a:lnTo>
                  <a:pt x="0" y="2438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89354" y="4494910"/>
            <a:ext cx="142240" cy="243840"/>
          </a:xfrm>
          <a:custGeom>
            <a:avLst/>
            <a:gdLst/>
            <a:ahLst/>
            <a:cxnLst/>
            <a:rect l="l" t="t" r="r" b="b"/>
            <a:pathLst>
              <a:path w="142239" h="243839">
                <a:moveTo>
                  <a:pt x="0" y="243839"/>
                </a:moveTo>
                <a:lnTo>
                  <a:pt x="141731" y="243839"/>
                </a:lnTo>
                <a:lnTo>
                  <a:pt x="141731" y="0"/>
                </a:lnTo>
                <a:lnTo>
                  <a:pt x="0" y="0"/>
                </a:lnTo>
                <a:lnTo>
                  <a:pt x="0" y="2438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31085" y="4494910"/>
            <a:ext cx="424180" cy="243840"/>
          </a:xfrm>
          <a:custGeom>
            <a:avLst/>
            <a:gdLst/>
            <a:ahLst/>
            <a:cxnLst/>
            <a:rect l="l" t="t" r="r" b="b"/>
            <a:pathLst>
              <a:path w="424180" h="243839">
                <a:moveTo>
                  <a:pt x="0" y="243839"/>
                </a:moveTo>
                <a:lnTo>
                  <a:pt x="423672" y="243839"/>
                </a:lnTo>
                <a:lnTo>
                  <a:pt x="423672" y="0"/>
                </a:lnTo>
                <a:lnTo>
                  <a:pt x="0" y="0"/>
                </a:lnTo>
                <a:lnTo>
                  <a:pt x="0" y="2438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54757" y="4494910"/>
            <a:ext cx="791210" cy="248920"/>
          </a:xfrm>
          <a:custGeom>
            <a:avLst/>
            <a:gdLst/>
            <a:ahLst/>
            <a:cxnLst/>
            <a:rect l="l" t="t" r="r" b="b"/>
            <a:pathLst>
              <a:path w="791210" h="248920">
                <a:moveTo>
                  <a:pt x="0" y="248412"/>
                </a:moveTo>
                <a:lnTo>
                  <a:pt x="790956" y="248412"/>
                </a:lnTo>
                <a:lnTo>
                  <a:pt x="790956" y="0"/>
                </a:lnTo>
                <a:lnTo>
                  <a:pt x="0" y="0"/>
                </a:lnTo>
                <a:lnTo>
                  <a:pt x="0" y="2484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5714" y="4494910"/>
            <a:ext cx="440055" cy="248920"/>
          </a:xfrm>
          <a:custGeom>
            <a:avLst/>
            <a:gdLst/>
            <a:ahLst/>
            <a:cxnLst/>
            <a:rect l="l" t="t" r="r" b="b"/>
            <a:pathLst>
              <a:path w="440054" h="248920">
                <a:moveTo>
                  <a:pt x="0" y="248412"/>
                </a:moveTo>
                <a:lnTo>
                  <a:pt x="439674" y="248412"/>
                </a:lnTo>
                <a:lnTo>
                  <a:pt x="439674" y="0"/>
                </a:lnTo>
                <a:lnTo>
                  <a:pt x="0" y="0"/>
                </a:lnTo>
                <a:lnTo>
                  <a:pt x="0" y="2484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85388" y="4494910"/>
            <a:ext cx="338455" cy="248920"/>
          </a:xfrm>
          <a:custGeom>
            <a:avLst/>
            <a:gdLst/>
            <a:ahLst/>
            <a:cxnLst/>
            <a:rect l="l" t="t" r="r" b="b"/>
            <a:pathLst>
              <a:path w="338454" h="248920">
                <a:moveTo>
                  <a:pt x="0" y="248412"/>
                </a:moveTo>
                <a:lnTo>
                  <a:pt x="338327" y="248412"/>
                </a:lnTo>
                <a:lnTo>
                  <a:pt x="338327" y="0"/>
                </a:lnTo>
                <a:lnTo>
                  <a:pt x="0" y="0"/>
                </a:lnTo>
                <a:lnTo>
                  <a:pt x="0" y="2484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51528" y="4494910"/>
            <a:ext cx="0" cy="248920"/>
          </a:xfrm>
          <a:custGeom>
            <a:avLst/>
            <a:gdLst/>
            <a:ahLst/>
            <a:cxnLst/>
            <a:rect l="l" t="t" r="r" b="b"/>
            <a:pathLst>
              <a:path h="248920">
                <a:moveTo>
                  <a:pt x="0" y="0"/>
                </a:moveTo>
                <a:lnTo>
                  <a:pt x="0" y="248412"/>
                </a:lnTo>
              </a:path>
            </a:pathLst>
          </a:custGeom>
          <a:ln w="5562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79341" y="4494910"/>
            <a:ext cx="205104" cy="248920"/>
          </a:xfrm>
          <a:custGeom>
            <a:avLst/>
            <a:gdLst/>
            <a:ahLst/>
            <a:cxnLst/>
            <a:rect l="l" t="t" r="r" b="b"/>
            <a:pathLst>
              <a:path w="205104" h="248920">
                <a:moveTo>
                  <a:pt x="0" y="248412"/>
                </a:moveTo>
                <a:lnTo>
                  <a:pt x="204977" y="248412"/>
                </a:lnTo>
                <a:lnTo>
                  <a:pt x="204977" y="0"/>
                </a:lnTo>
                <a:lnTo>
                  <a:pt x="0" y="0"/>
                </a:lnTo>
                <a:lnTo>
                  <a:pt x="0" y="2484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179" y="4494910"/>
            <a:ext cx="0" cy="248920"/>
          </a:xfrm>
          <a:custGeom>
            <a:avLst/>
            <a:gdLst/>
            <a:ahLst/>
            <a:cxnLst/>
            <a:rect l="l" t="t" r="r" b="b"/>
            <a:pathLst>
              <a:path h="248920">
                <a:moveTo>
                  <a:pt x="0" y="0"/>
                </a:moveTo>
                <a:lnTo>
                  <a:pt x="0" y="248412"/>
                </a:lnTo>
              </a:path>
            </a:pathLst>
          </a:custGeom>
          <a:ln w="4572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37666" y="4738751"/>
            <a:ext cx="1219200" cy="248920"/>
          </a:xfrm>
          <a:custGeom>
            <a:avLst/>
            <a:gdLst/>
            <a:ahLst/>
            <a:cxnLst/>
            <a:rect l="l" t="t" r="r" b="b"/>
            <a:pathLst>
              <a:path w="1219200" h="248920">
                <a:moveTo>
                  <a:pt x="0" y="248412"/>
                </a:moveTo>
                <a:lnTo>
                  <a:pt x="1219199" y="248412"/>
                </a:lnTo>
                <a:lnTo>
                  <a:pt x="1219199" y="0"/>
                </a:lnTo>
                <a:lnTo>
                  <a:pt x="0" y="0"/>
                </a:lnTo>
                <a:lnTo>
                  <a:pt x="0" y="2484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38580" y="4038980"/>
            <a:ext cx="3331210" cy="2426177"/>
          </a:xfrm>
          <a:prstGeom prst="rect">
            <a:avLst/>
          </a:prstGeom>
          <a:ln w="9905">
            <a:solidFill>
              <a:srgbClr val="4F81BC"/>
            </a:solidFill>
          </a:ln>
        </p:spPr>
        <p:txBody>
          <a:bodyPr vert="horz" wrap="square" lIns="0" tIns="1022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805"/>
              </a:spcBef>
            </a:pPr>
            <a:r>
              <a:rPr sz="1600" spc="-25" dirty="0">
                <a:latin typeface="Calibri"/>
                <a:cs typeface="Calibri"/>
              </a:rPr>
              <a:t>Pour </a:t>
            </a:r>
            <a:r>
              <a:rPr sz="1600" spc="-5" dirty="0">
                <a:latin typeface="Calibri"/>
                <a:cs typeface="Calibri"/>
              </a:rPr>
              <a:t>la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suite:</a:t>
            </a:r>
            <a:endParaRPr sz="1600" dirty="0">
              <a:latin typeface="Calibri"/>
              <a:cs typeface="Calibri"/>
            </a:endParaRPr>
          </a:p>
          <a:p>
            <a:pPr marL="299085" indent="-28765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98450" algn="l"/>
                <a:tab pos="299085" algn="l"/>
              </a:tabLst>
            </a:pPr>
            <a:r>
              <a:rPr sz="1600" spc="-30" dirty="0">
                <a:latin typeface="Calibri"/>
                <a:cs typeface="Calibri"/>
              </a:rPr>
              <a:t>Veillez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15" dirty="0">
                <a:latin typeface="Calibri"/>
                <a:cs typeface="Calibri"/>
              </a:rPr>
              <a:t>vous </a:t>
            </a:r>
            <a:r>
              <a:rPr sz="1600" spc="-10" dirty="0">
                <a:latin typeface="Calibri"/>
                <a:cs typeface="Calibri"/>
              </a:rPr>
              <a:t>munir </a:t>
            </a:r>
            <a:r>
              <a:rPr sz="1600" spc="-5" dirty="0">
                <a:latin typeface="Calibri"/>
                <a:cs typeface="Calibri"/>
              </a:rPr>
              <a:t>du </a:t>
            </a:r>
            <a:r>
              <a:rPr sz="1600" spc="-15" dirty="0">
                <a:latin typeface="Calibri"/>
                <a:cs typeface="Calibri"/>
              </a:rPr>
              <a:t>code </a:t>
            </a:r>
            <a:r>
              <a:rPr sz="1600" spc="-10" dirty="0">
                <a:latin typeface="Calibri"/>
                <a:cs typeface="Calibri"/>
              </a:rPr>
              <a:t>RNE</a:t>
            </a:r>
            <a:r>
              <a:rPr lang="fr-FR" sz="1600" spc="-10" dirty="0">
                <a:latin typeface="Calibri"/>
                <a:cs typeface="Calibri"/>
              </a:rPr>
              <a:t>/UAI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de</a:t>
            </a:r>
            <a:r>
              <a:rPr lang="fr-FR" sz="1600" dirty="0">
                <a:latin typeface="Calibri"/>
                <a:cs typeface="Calibri"/>
              </a:rPr>
              <a:t> </a:t>
            </a:r>
            <a:r>
              <a:rPr sz="1600" spc="-25" dirty="0" err="1">
                <a:latin typeface="Calibri"/>
                <a:cs typeface="Calibri"/>
              </a:rPr>
              <a:t>l’é</a:t>
            </a:r>
            <a:r>
              <a:rPr lang="fr-FR" sz="1600" spc="-25" dirty="0" err="1">
                <a:latin typeface="Calibri"/>
                <a:cs typeface="Calibri"/>
              </a:rPr>
              <a:t>cole</a:t>
            </a:r>
            <a:r>
              <a:rPr lang="fr-FR" sz="1600" spc="-25" dirty="0">
                <a:latin typeface="Calibri"/>
                <a:cs typeface="Calibri"/>
              </a:rPr>
              <a:t>/é</a:t>
            </a:r>
            <a:r>
              <a:rPr sz="1600" spc="-25" dirty="0" err="1">
                <a:latin typeface="Calibri"/>
                <a:cs typeface="Calibri"/>
              </a:rPr>
              <a:t>tablissement</a:t>
            </a:r>
            <a:endParaRPr sz="1600" dirty="0">
              <a:latin typeface="Calibri"/>
              <a:cs typeface="Calibri"/>
            </a:endParaRPr>
          </a:p>
          <a:p>
            <a:pPr marL="298450" marR="130810" indent="-287655">
              <a:lnSpc>
                <a:spcPct val="88600"/>
              </a:lnSpc>
              <a:spcBef>
                <a:spcPts val="300"/>
              </a:spcBef>
              <a:buFont typeface="Arial"/>
              <a:buChar char="•"/>
              <a:tabLst>
                <a:tab pos="298450" algn="l"/>
                <a:tab pos="299085" algn="l"/>
              </a:tabLst>
            </a:pPr>
            <a:r>
              <a:rPr sz="1600" spc="-40" dirty="0">
                <a:latin typeface="Calibri"/>
                <a:cs typeface="Calibri"/>
              </a:rPr>
              <a:t>Vous </a:t>
            </a:r>
            <a:r>
              <a:rPr sz="1600" spc="-25" dirty="0">
                <a:latin typeface="Calibri"/>
                <a:cs typeface="Calibri"/>
              </a:rPr>
              <a:t>devrez </a:t>
            </a:r>
            <a:r>
              <a:rPr sz="1600" spc="-20" dirty="0">
                <a:latin typeface="Calibri"/>
                <a:cs typeface="Calibri"/>
              </a:rPr>
              <a:t>compléter </a:t>
            </a:r>
            <a:r>
              <a:rPr sz="1600" spc="-10" dirty="0">
                <a:latin typeface="Calibri"/>
                <a:cs typeface="Calibri"/>
              </a:rPr>
              <a:t>les  </a:t>
            </a:r>
            <a:r>
              <a:rPr sz="1600" spc="-30" dirty="0">
                <a:latin typeface="Calibri"/>
                <a:cs typeface="Calibri"/>
              </a:rPr>
              <a:t>différentes </a:t>
            </a:r>
            <a:r>
              <a:rPr sz="1600" spc="-15" dirty="0">
                <a:latin typeface="Calibri"/>
                <a:cs typeface="Calibri"/>
              </a:rPr>
              <a:t>rubriques </a:t>
            </a:r>
            <a:r>
              <a:rPr sz="1600" spc="-5" dirty="0">
                <a:latin typeface="Calibri"/>
                <a:cs typeface="Calibri"/>
              </a:rPr>
              <a:t>en </a:t>
            </a:r>
            <a:r>
              <a:rPr sz="1600" spc="-20" dirty="0">
                <a:latin typeface="Calibri"/>
                <a:cs typeface="Calibri"/>
              </a:rPr>
              <a:t>suivant </a:t>
            </a:r>
            <a:r>
              <a:rPr sz="1600" spc="-10" dirty="0">
                <a:latin typeface="Calibri"/>
                <a:cs typeface="Calibri"/>
              </a:rPr>
              <a:t>les  </a:t>
            </a:r>
            <a:r>
              <a:rPr sz="1600" spc="-20" dirty="0">
                <a:latin typeface="Calibri"/>
                <a:cs typeface="Calibri"/>
              </a:rPr>
              <a:t>indications</a:t>
            </a:r>
            <a:endParaRPr sz="1600" dirty="0">
              <a:latin typeface="Calibri"/>
              <a:cs typeface="Calibri"/>
            </a:endParaRPr>
          </a:p>
          <a:p>
            <a:pPr marL="298450" marR="104139" indent="-287655">
              <a:lnSpc>
                <a:spcPct val="88600"/>
              </a:lnSpc>
              <a:spcBef>
                <a:spcPts val="1000"/>
              </a:spcBef>
              <a:buFont typeface="Arial"/>
              <a:buChar char="•"/>
              <a:tabLst>
                <a:tab pos="298450" algn="l"/>
                <a:tab pos="299085" algn="l"/>
              </a:tabLst>
            </a:pPr>
            <a:r>
              <a:rPr sz="1600" spc="-40" dirty="0">
                <a:latin typeface="Calibri"/>
                <a:cs typeface="Calibri"/>
              </a:rPr>
              <a:t>Vous </a:t>
            </a:r>
            <a:r>
              <a:rPr sz="1600" spc="-25" dirty="0">
                <a:latin typeface="Calibri"/>
                <a:cs typeface="Calibri"/>
              </a:rPr>
              <a:t>pourrez </a:t>
            </a:r>
            <a:r>
              <a:rPr sz="1600" spc="-20" dirty="0">
                <a:latin typeface="Calibri"/>
                <a:cs typeface="Calibri"/>
              </a:rPr>
              <a:t>télécharger </a:t>
            </a:r>
            <a:r>
              <a:rPr sz="1600" spc="-10" dirty="0">
                <a:latin typeface="Calibri"/>
                <a:cs typeface="Calibri"/>
              </a:rPr>
              <a:t>des pièces  </a:t>
            </a:r>
            <a:r>
              <a:rPr sz="1600" spc="-20" dirty="0">
                <a:latin typeface="Calibri"/>
                <a:cs typeface="Calibri"/>
              </a:rPr>
              <a:t>justificatives </a:t>
            </a:r>
            <a:r>
              <a:rPr sz="1600" spc="-10" dirty="0">
                <a:latin typeface="Calibri"/>
                <a:cs typeface="Calibri"/>
              </a:rPr>
              <a:t>dans </a:t>
            </a:r>
            <a:r>
              <a:rPr sz="1600" spc="-15" dirty="0">
                <a:latin typeface="Calibri"/>
                <a:cs typeface="Calibri"/>
              </a:rPr>
              <a:t>certaines  rubriques.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7302" y="450342"/>
            <a:ext cx="51339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0" spc="-10" dirty="0">
                <a:solidFill>
                  <a:srgbClr val="006EC0"/>
                </a:solidFill>
                <a:latin typeface="Calibri Light"/>
                <a:cs typeface="Calibri Light"/>
              </a:rPr>
              <a:t>3- </a:t>
            </a:r>
            <a:r>
              <a:rPr sz="3200" b="0" spc="-25" dirty="0">
                <a:solidFill>
                  <a:srgbClr val="006EC0"/>
                </a:solidFill>
                <a:latin typeface="Calibri Light"/>
                <a:cs typeface="Calibri Light"/>
              </a:rPr>
              <a:t>DEPOSER </a:t>
            </a:r>
            <a:r>
              <a:rPr sz="3200" b="0" spc="-15" dirty="0">
                <a:solidFill>
                  <a:srgbClr val="006EC0"/>
                </a:solidFill>
                <a:latin typeface="Calibri Light"/>
                <a:cs typeface="Calibri Light"/>
              </a:rPr>
              <a:t>UNE</a:t>
            </a:r>
            <a:r>
              <a:rPr sz="3200" b="0" spc="-340" dirty="0">
                <a:solidFill>
                  <a:srgbClr val="006EC0"/>
                </a:solidFill>
                <a:latin typeface="Calibri Light"/>
                <a:cs typeface="Calibri Light"/>
              </a:rPr>
              <a:t> </a:t>
            </a:r>
            <a:r>
              <a:rPr sz="3200" b="0" spc="-50" dirty="0">
                <a:solidFill>
                  <a:srgbClr val="006EC0"/>
                </a:solidFill>
                <a:latin typeface="Calibri Light"/>
                <a:cs typeface="Calibri Light"/>
              </a:rPr>
              <a:t>CANDIDATURE</a:t>
            </a:r>
            <a:endParaRPr sz="3200">
              <a:latin typeface="Calibri Light"/>
              <a:cs typeface="Calibri Ligh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7302" y="1365757"/>
            <a:ext cx="5927725" cy="1580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5" dirty="0">
                <a:solidFill>
                  <a:srgbClr val="006EC0"/>
                </a:solidFill>
                <a:latin typeface="Calibri"/>
                <a:cs typeface="Calibri"/>
              </a:rPr>
              <a:t>3-1 </a:t>
            </a:r>
            <a:r>
              <a:rPr sz="2000" b="1" spc="-15" dirty="0">
                <a:solidFill>
                  <a:srgbClr val="006EC0"/>
                </a:solidFill>
                <a:latin typeface="Calibri"/>
                <a:cs typeface="Calibri"/>
              </a:rPr>
              <a:t>Identification </a:t>
            </a:r>
            <a:r>
              <a:rPr sz="2000" b="1" spc="-5" dirty="0">
                <a:solidFill>
                  <a:srgbClr val="006EC0"/>
                </a:solidFill>
                <a:latin typeface="Calibri"/>
                <a:cs typeface="Calibri"/>
              </a:rPr>
              <a:t>de la </a:t>
            </a:r>
            <a:r>
              <a:rPr sz="2000" b="1" spc="-15" dirty="0">
                <a:solidFill>
                  <a:srgbClr val="006EC0"/>
                </a:solidFill>
                <a:latin typeface="Calibri"/>
                <a:cs typeface="Calibri"/>
              </a:rPr>
              <a:t>personne </a:t>
            </a:r>
            <a:r>
              <a:rPr sz="2000" b="1" spc="-5" dirty="0">
                <a:solidFill>
                  <a:srgbClr val="006EC0"/>
                </a:solidFill>
                <a:latin typeface="Calibri"/>
                <a:cs typeface="Calibri"/>
              </a:rPr>
              <a:t>qui dépose la</a:t>
            </a:r>
            <a:r>
              <a:rPr sz="2000" b="1" spc="4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EC0"/>
                </a:solidFill>
                <a:latin typeface="Calibri"/>
                <a:cs typeface="Calibri"/>
              </a:rPr>
              <a:t>demande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 marL="222885" marR="2092960">
              <a:lnSpc>
                <a:spcPts val="1700"/>
              </a:lnSpc>
              <a:spcBef>
                <a:spcPts val="1310"/>
              </a:spcBef>
            </a:pPr>
            <a:r>
              <a:rPr sz="1600" spc="-10" dirty="0">
                <a:latin typeface="Calibri"/>
                <a:cs typeface="Calibri"/>
              </a:rPr>
              <a:t>Les </a:t>
            </a:r>
            <a:r>
              <a:rPr sz="1600" spc="-25" dirty="0">
                <a:latin typeface="Calibri"/>
                <a:cs typeface="Calibri"/>
              </a:rPr>
              <a:t>premières </a:t>
            </a:r>
            <a:r>
              <a:rPr sz="1600" spc="-20" dirty="0">
                <a:latin typeface="Calibri"/>
                <a:cs typeface="Calibri"/>
              </a:rPr>
              <a:t>informations </a:t>
            </a:r>
            <a:r>
              <a:rPr sz="1600" spc="-15" dirty="0">
                <a:latin typeface="Calibri"/>
                <a:cs typeface="Calibri"/>
              </a:rPr>
              <a:t>demandées </a:t>
            </a:r>
            <a:r>
              <a:rPr sz="1600" spc="-20" dirty="0">
                <a:latin typeface="Calibri"/>
                <a:cs typeface="Calibri"/>
              </a:rPr>
              <a:t>sont  </a:t>
            </a:r>
            <a:r>
              <a:rPr sz="1600" spc="-5" dirty="0">
                <a:latin typeface="Calibri"/>
                <a:cs typeface="Calibri"/>
              </a:rPr>
              <a:t>la </a:t>
            </a:r>
            <a:r>
              <a:rPr sz="1600" spc="-10" dirty="0">
                <a:latin typeface="Calibri"/>
                <a:cs typeface="Calibri"/>
              </a:rPr>
              <a:t>civilité,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10" dirty="0">
                <a:latin typeface="Calibri"/>
                <a:cs typeface="Calibri"/>
              </a:rPr>
              <a:t>nom et </a:t>
            </a:r>
            <a:r>
              <a:rPr sz="1600" spc="-5" dirty="0">
                <a:latin typeface="Calibri"/>
                <a:cs typeface="Calibri"/>
              </a:rPr>
              <a:t>le </a:t>
            </a:r>
            <a:r>
              <a:rPr sz="1600" spc="-20" dirty="0">
                <a:latin typeface="Calibri"/>
                <a:cs typeface="Calibri"/>
              </a:rPr>
              <a:t>prénom </a:t>
            </a:r>
            <a:r>
              <a:rPr sz="1600" spc="-5" dirty="0">
                <a:latin typeface="Calibri"/>
                <a:cs typeface="Calibri"/>
              </a:rPr>
              <a:t>du</a:t>
            </a:r>
            <a:r>
              <a:rPr sz="1600" spc="-9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déposant.</a:t>
            </a:r>
            <a:endParaRPr sz="1600">
              <a:latin typeface="Calibri"/>
              <a:cs typeface="Calibri"/>
            </a:endParaRPr>
          </a:p>
          <a:p>
            <a:pPr marL="222885">
              <a:lnSpc>
                <a:spcPct val="100000"/>
              </a:lnSpc>
              <a:spcBef>
                <a:spcPts val="775"/>
              </a:spcBef>
            </a:pPr>
            <a:r>
              <a:rPr sz="1600" dirty="0">
                <a:latin typeface="Calibri"/>
                <a:cs typeface="Calibri"/>
              </a:rPr>
              <a:t>Puis </a:t>
            </a:r>
            <a:r>
              <a:rPr sz="1600" spc="-10" dirty="0">
                <a:latin typeface="Calibri"/>
                <a:cs typeface="Calibri"/>
              </a:rPr>
              <a:t>cliquez sur </a:t>
            </a:r>
            <a:r>
              <a:rPr sz="1600" b="1" dirty="0">
                <a:latin typeface="Calibri"/>
                <a:cs typeface="Calibri"/>
              </a:rPr>
              <a:t>[ </a:t>
            </a:r>
            <a:r>
              <a:rPr sz="1600" b="1" spc="-15" dirty="0">
                <a:latin typeface="Calibri"/>
                <a:cs typeface="Calibri"/>
              </a:rPr>
              <a:t>Continuer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]</a:t>
            </a:r>
            <a:r>
              <a:rPr sz="1600" spc="-5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203697" y="1805177"/>
            <a:ext cx="6531102" cy="36720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667004"/>
            <a:ext cx="26485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006EC0"/>
                </a:solidFill>
              </a:rPr>
              <a:t>3-2 </a:t>
            </a:r>
            <a:r>
              <a:rPr sz="2000" spc="-10" dirty="0">
                <a:solidFill>
                  <a:srgbClr val="006EC0"/>
                </a:solidFill>
              </a:rPr>
              <a:t>Remplir </a:t>
            </a:r>
            <a:r>
              <a:rPr sz="2000" spc="-5" dirty="0">
                <a:solidFill>
                  <a:srgbClr val="006EC0"/>
                </a:solidFill>
              </a:rPr>
              <a:t>les</a:t>
            </a:r>
            <a:r>
              <a:rPr sz="2000" spc="-110" dirty="0">
                <a:solidFill>
                  <a:srgbClr val="006EC0"/>
                </a:solidFill>
              </a:rPr>
              <a:t> </a:t>
            </a:r>
            <a:r>
              <a:rPr sz="2000" spc="-10" dirty="0">
                <a:solidFill>
                  <a:srgbClr val="006EC0"/>
                </a:solidFill>
              </a:rPr>
              <a:t>rubriques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2584704" y="4172711"/>
            <a:ext cx="748665" cy="218440"/>
          </a:xfrm>
          <a:custGeom>
            <a:avLst/>
            <a:gdLst/>
            <a:ahLst/>
            <a:cxnLst/>
            <a:rect l="l" t="t" r="r" b="b"/>
            <a:pathLst>
              <a:path w="748664" h="218439">
                <a:moveTo>
                  <a:pt x="0" y="218186"/>
                </a:moveTo>
                <a:lnTo>
                  <a:pt x="748665" y="218186"/>
                </a:lnTo>
                <a:lnTo>
                  <a:pt x="748665" y="0"/>
                </a:lnTo>
                <a:lnTo>
                  <a:pt x="0" y="0"/>
                </a:lnTo>
                <a:lnTo>
                  <a:pt x="0" y="21818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42516" y="4748784"/>
            <a:ext cx="1751330" cy="218440"/>
          </a:xfrm>
          <a:custGeom>
            <a:avLst/>
            <a:gdLst/>
            <a:ahLst/>
            <a:cxnLst/>
            <a:rect l="l" t="t" r="r" b="b"/>
            <a:pathLst>
              <a:path w="1751329" h="218439">
                <a:moveTo>
                  <a:pt x="0" y="218186"/>
                </a:moveTo>
                <a:lnTo>
                  <a:pt x="1750822" y="218186"/>
                </a:lnTo>
                <a:lnTo>
                  <a:pt x="1750822" y="0"/>
                </a:lnTo>
                <a:lnTo>
                  <a:pt x="0" y="0"/>
                </a:lnTo>
                <a:lnTo>
                  <a:pt x="0" y="21818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8972" y="2014982"/>
            <a:ext cx="130111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35" dirty="0">
                <a:latin typeface="Calibri"/>
                <a:cs typeface="Calibri"/>
              </a:rPr>
              <a:t>Vous </a:t>
            </a:r>
            <a:r>
              <a:rPr sz="1400" spc="-20" dirty="0">
                <a:latin typeface="Calibri"/>
                <a:cs typeface="Calibri"/>
              </a:rPr>
              <a:t>pouvez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aussi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8210" y="2290825"/>
            <a:ext cx="876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7674" y="2321051"/>
            <a:ext cx="3374645" cy="1923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40"/>
              </a:lnSpc>
            </a:pPr>
            <a:r>
              <a:rPr sz="1400" b="1" spc="-15" dirty="0">
                <a:latin typeface="Calibri"/>
                <a:cs typeface="Calibri"/>
              </a:rPr>
              <a:t>inviter </a:t>
            </a:r>
            <a:r>
              <a:rPr sz="1400" b="1" spc="-5" dirty="0" err="1">
                <a:latin typeface="Calibri"/>
                <a:cs typeface="Calibri"/>
              </a:rPr>
              <a:t>une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5" dirty="0" err="1">
                <a:latin typeface="Calibri"/>
                <a:cs typeface="Calibri"/>
              </a:rPr>
              <a:t>personne</a:t>
            </a:r>
            <a:r>
              <a:rPr lang="fr-FR" sz="1400" b="1" spc="-5" dirty="0">
                <a:latin typeface="Calibri"/>
                <a:cs typeface="Calibri"/>
              </a:rPr>
              <a:t> à </a:t>
            </a:r>
            <a:r>
              <a:rPr lang="fr-FR" sz="1400" b="1" spc="-5" dirty="0" err="1">
                <a:latin typeface="Calibri"/>
                <a:cs typeface="Calibri"/>
              </a:rPr>
              <a:t>modifer</a:t>
            </a:r>
            <a:r>
              <a:rPr lang="fr-FR" sz="1400" b="1" spc="-5" dirty="0">
                <a:latin typeface="Calibri"/>
                <a:cs typeface="Calibri"/>
              </a:rPr>
              <a:t> le dossier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483" y="2529585"/>
            <a:ext cx="327279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 err="1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activant </a:t>
            </a:r>
            <a:r>
              <a:rPr sz="1400" spc="-5" dirty="0">
                <a:latin typeface="Calibri"/>
                <a:cs typeface="Calibri"/>
              </a:rPr>
              <a:t>le </a:t>
            </a:r>
            <a:r>
              <a:rPr sz="1400" spc="-10" dirty="0">
                <a:latin typeface="Calibri"/>
                <a:cs typeface="Calibri"/>
              </a:rPr>
              <a:t>champ </a:t>
            </a:r>
            <a:r>
              <a:rPr sz="1400" spc="-20" dirty="0">
                <a:latin typeface="Calibri"/>
                <a:cs typeface="Calibri"/>
              </a:rPr>
              <a:t>prévu </a:t>
            </a:r>
            <a:r>
              <a:rPr sz="1400" spc="-5" dirty="0">
                <a:latin typeface="Calibri"/>
                <a:cs typeface="Calibri"/>
              </a:rPr>
              <a:t>à </a:t>
            </a:r>
            <a:r>
              <a:rPr sz="1400" spc="-15" dirty="0">
                <a:latin typeface="Calibri"/>
                <a:cs typeface="Calibri"/>
              </a:rPr>
              <a:t>cet</a:t>
            </a:r>
            <a:r>
              <a:rPr sz="1400" spc="10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effet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8210" y="2813303"/>
            <a:ext cx="3381375" cy="69088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99720" marR="5080" indent="-287655">
              <a:lnSpc>
                <a:spcPts val="1400"/>
              </a:lnSpc>
              <a:spcBef>
                <a:spcPts val="37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400" spc="-20" dirty="0">
                <a:latin typeface="Calibri"/>
                <a:cs typeface="Calibri"/>
              </a:rPr>
              <a:t>Enregistrer </a:t>
            </a:r>
            <a:r>
              <a:rPr sz="1400" spc="-5" dirty="0">
                <a:latin typeface="Calibri"/>
                <a:cs typeface="Calibri"/>
              </a:rPr>
              <a:t>en </a:t>
            </a:r>
            <a:r>
              <a:rPr sz="1400" spc="-15" dirty="0">
                <a:latin typeface="Calibri"/>
                <a:cs typeface="Calibri"/>
              </a:rPr>
              <a:t>brouillon </a:t>
            </a:r>
            <a:r>
              <a:rPr sz="1400" spc="-5" dirty="0">
                <a:latin typeface="Calibri"/>
                <a:cs typeface="Calibri"/>
              </a:rPr>
              <a:t>à </a:t>
            </a:r>
            <a:r>
              <a:rPr sz="1400" spc="-10" dirty="0">
                <a:latin typeface="Calibri"/>
                <a:cs typeface="Calibri"/>
              </a:rPr>
              <a:t>tout </a:t>
            </a:r>
            <a:r>
              <a:rPr sz="1400" spc="-15" dirty="0">
                <a:latin typeface="Calibri"/>
                <a:cs typeface="Calibri"/>
              </a:rPr>
              <a:t>moment, </a:t>
            </a:r>
            <a:r>
              <a:rPr sz="1400" spc="-5" dirty="0">
                <a:latin typeface="Calibri"/>
                <a:cs typeface="Calibri"/>
              </a:rPr>
              <a:t>en  </a:t>
            </a:r>
            <a:r>
              <a:rPr sz="1400" spc="-10" dirty="0">
                <a:latin typeface="Calibri"/>
                <a:cs typeface="Calibri"/>
              </a:rPr>
              <a:t>cliquant sur </a:t>
            </a:r>
            <a:r>
              <a:rPr sz="1400" b="1" spc="-15" dirty="0">
                <a:latin typeface="Calibri"/>
                <a:cs typeface="Calibri"/>
              </a:rPr>
              <a:t>[Enregistrer </a:t>
            </a:r>
            <a:r>
              <a:rPr sz="1400" b="1" spc="-5" dirty="0">
                <a:latin typeface="Calibri"/>
                <a:cs typeface="Calibri"/>
              </a:rPr>
              <a:t>le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brouillon]</a:t>
            </a:r>
            <a:endParaRPr sz="1400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sz="1400" b="1" spc="-30" dirty="0">
                <a:latin typeface="Calibri"/>
                <a:cs typeface="Calibri"/>
              </a:rPr>
              <a:t>Vous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devez: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8210" y="3428238"/>
            <a:ext cx="3431540" cy="80518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9720" marR="5080" indent="-287655">
              <a:lnSpc>
                <a:spcPct val="70000"/>
              </a:lnSpc>
              <a:spcBef>
                <a:spcPts val="6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400" b="1" spc="-5" dirty="0">
                <a:latin typeface="Calibri"/>
                <a:cs typeface="Calibri"/>
              </a:rPr>
              <a:t>Utiliser les </a:t>
            </a:r>
            <a:r>
              <a:rPr sz="1400" b="1" spc="-15" dirty="0">
                <a:latin typeface="Calibri"/>
                <a:cs typeface="Calibri"/>
              </a:rPr>
              <a:t>listes déroulantes </a:t>
            </a:r>
            <a:r>
              <a:rPr sz="1400" spc="-10" dirty="0">
                <a:latin typeface="Calibri"/>
                <a:cs typeface="Calibri"/>
              </a:rPr>
              <a:t>(cliquer sur </a:t>
            </a:r>
            <a:r>
              <a:rPr sz="1400" spc="-5" dirty="0">
                <a:latin typeface="Calibri"/>
                <a:cs typeface="Calibri"/>
              </a:rPr>
              <a:t>la  </a:t>
            </a:r>
            <a:r>
              <a:rPr sz="1400" spc="-10" dirty="0">
                <a:latin typeface="Calibri"/>
                <a:cs typeface="Calibri"/>
              </a:rPr>
              <a:t>flèche </a:t>
            </a:r>
            <a:r>
              <a:rPr sz="1400" spc="-25" dirty="0">
                <a:latin typeface="Calibri"/>
                <a:cs typeface="Calibri"/>
              </a:rPr>
              <a:t>vers </a:t>
            </a:r>
            <a:r>
              <a:rPr sz="1400" spc="-5" dirty="0">
                <a:latin typeface="Calibri"/>
                <a:cs typeface="Calibri"/>
              </a:rPr>
              <a:t>le bas à </a:t>
            </a:r>
            <a:r>
              <a:rPr sz="1400" spc="-20" dirty="0">
                <a:latin typeface="Calibri"/>
                <a:cs typeface="Calibri"/>
              </a:rPr>
              <a:t>droite </a:t>
            </a:r>
            <a:r>
              <a:rPr sz="1400" spc="-10" dirty="0">
                <a:latin typeface="Calibri"/>
                <a:cs typeface="Calibri"/>
              </a:rPr>
              <a:t>du champ </a:t>
            </a:r>
            <a:r>
              <a:rPr sz="1400" spc="-5" dirty="0">
                <a:latin typeface="Calibri"/>
                <a:cs typeface="Calibri"/>
              </a:rPr>
              <a:t>à  </a:t>
            </a:r>
            <a:r>
              <a:rPr sz="1400" spc="-10" dirty="0">
                <a:latin typeface="Calibri"/>
                <a:cs typeface="Calibri"/>
              </a:rPr>
              <a:t>renseigner).</a:t>
            </a:r>
            <a:endParaRPr sz="1400">
              <a:latin typeface="Calibri"/>
              <a:cs typeface="Calibri"/>
            </a:endParaRPr>
          </a:p>
          <a:p>
            <a:pPr marL="299720" indent="-287655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400" b="1" spc="-15" dirty="0">
                <a:latin typeface="Calibri"/>
                <a:cs typeface="Calibri"/>
              </a:rPr>
              <a:t>Remplir </a:t>
            </a:r>
            <a:r>
              <a:rPr sz="1400" b="1" spc="-20" dirty="0">
                <a:latin typeface="Calibri"/>
                <a:cs typeface="Calibri"/>
              </a:rPr>
              <a:t>obligatoirement </a:t>
            </a:r>
            <a:r>
              <a:rPr sz="1400" b="1" spc="-5" dirty="0">
                <a:latin typeface="Calibri"/>
                <a:cs typeface="Calibri"/>
              </a:rPr>
              <a:t>les </a:t>
            </a:r>
            <a:r>
              <a:rPr sz="1400" b="1" spc="-10" dirty="0">
                <a:latin typeface="Calibri"/>
                <a:cs typeface="Calibri"/>
              </a:rPr>
              <a:t>champs </a:t>
            </a:r>
            <a:r>
              <a:rPr sz="1400" dirty="0">
                <a:latin typeface="Calibri"/>
                <a:cs typeface="Calibri"/>
              </a:rPr>
              <a:t>à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côté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05483" y="4142232"/>
            <a:ext cx="21659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desquels </a:t>
            </a:r>
            <a:r>
              <a:rPr sz="1400" spc="-20" dirty="0">
                <a:latin typeface="Calibri"/>
                <a:cs typeface="Calibri"/>
              </a:rPr>
              <a:t>figure </a:t>
            </a:r>
            <a:r>
              <a:rPr sz="1400" spc="-5" dirty="0">
                <a:latin typeface="Calibri"/>
                <a:cs typeface="Calibri"/>
              </a:rPr>
              <a:t>un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astérisque.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8210" y="4430014"/>
            <a:ext cx="3674110" cy="38798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9720" marR="5080" indent="-287655">
              <a:lnSpc>
                <a:spcPct val="70000"/>
              </a:lnSpc>
              <a:spcBef>
                <a:spcPts val="60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400" spc="-5" dirty="0">
                <a:latin typeface="Calibri"/>
                <a:cs typeface="Calibri"/>
              </a:rPr>
              <a:t>À </a:t>
            </a:r>
            <a:r>
              <a:rPr sz="1400" spc="-15" dirty="0">
                <a:latin typeface="Calibri"/>
                <a:cs typeface="Calibri"/>
              </a:rPr>
              <a:t>tout moment, </a:t>
            </a:r>
            <a:r>
              <a:rPr sz="1400" spc="-5" dirty="0">
                <a:latin typeface="Calibri"/>
                <a:cs typeface="Calibri"/>
              </a:rPr>
              <a:t>le </a:t>
            </a:r>
            <a:r>
              <a:rPr sz="1400" spc="-10" dirty="0">
                <a:latin typeface="Calibri"/>
                <a:cs typeface="Calibri"/>
              </a:rPr>
              <a:t>dossier peut </a:t>
            </a:r>
            <a:r>
              <a:rPr sz="1400" spc="-20" dirty="0">
                <a:latin typeface="Calibri"/>
                <a:cs typeface="Calibri"/>
              </a:rPr>
              <a:t>être enregistré  </a:t>
            </a:r>
            <a:r>
              <a:rPr sz="1400" spc="-5" dirty="0">
                <a:latin typeface="Calibri"/>
                <a:cs typeface="Calibri"/>
              </a:rPr>
              <a:t>en </a:t>
            </a:r>
            <a:r>
              <a:rPr sz="1400" spc="-15" dirty="0">
                <a:latin typeface="Calibri"/>
                <a:cs typeface="Calibri"/>
              </a:rPr>
              <a:t>brouillon. </a:t>
            </a:r>
            <a:r>
              <a:rPr sz="1400" spc="-20" dirty="0">
                <a:latin typeface="Calibri"/>
                <a:cs typeface="Calibri"/>
              </a:rPr>
              <a:t>Pour </a:t>
            </a:r>
            <a:r>
              <a:rPr sz="1400" spc="-5" dirty="0">
                <a:latin typeface="Calibri"/>
                <a:cs typeface="Calibri"/>
              </a:rPr>
              <a:t>cela, il </a:t>
            </a:r>
            <a:r>
              <a:rPr sz="1400" spc="-15" dirty="0">
                <a:latin typeface="Calibri"/>
                <a:cs typeface="Calibri"/>
              </a:rPr>
              <a:t>suffit </a:t>
            </a:r>
            <a:r>
              <a:rPr sz="1400" spc="-10" dirty="0">
                <a:latin typeface="Calibri"/>
                <a:cs typeface="Calibri"/>
              </a:rPr>
              <a:t>de cliquer sur</a:t>
            </a:r>
            <a:r>
              <a:rPr sz="1400" spc="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05483" y="4718811"/>
            <a:ext cx="23685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5" dirty="0">
                <a:latin typeface="Calibri"/>
                <a:cs typeface="Calibri"/>
              </a:rPr>
              <a:t>bouton </a:t>
            </a:r>
            <a:r>
              <a:rPr sz="1400" b="1" spc="-15" dirty="0">
                <a:latin typeface="Calibri"/>
                <a:cs typeface="Calibri"/>
              </a:rPr>
              <a:t>[Enregistrer </a:t>
            </a:r>
            <a:r>
              <a:rPr sz="1400" b="1" spc="-5" dirty="0">
                <a:latin typeface="Calibri"/>
                <a:cs typeface="Calibri"/>
              </a:rPr>
              <a:t>le</a:t>
            </a:r>
            <a:r>
              <a:rPr sz="1400" b="1" spc="-7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brouillon]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9456" y="6023609"/>
            <a:ext cx="11753215" cy="52578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600" b="1" dirty="0">
                <a:latin typeface="Calibri"/>
                <a:cs typeface="Calibri"/>
              </a:rPr>
              <a:t>Si </a:t>
            </a:r>
            <a:r>
              <a:rPr lang="fr-FR" sz="1600" b="1" dirty="0">
                <a:latin typeface="Calibri"/>
                <a:cs typeface="Calibri"/>
              </a:rPr>
              <a:t> exceptionnellement </a:t>
            </a:r>
            <a:r>
              <a:rPr sz="1600" b="1" spc="-10" dirty="0" err="1">
                <a:latin typeface="Calibri"/>
                <a:cs typeface="Calibri"/>
              </a:rPr>
              <a:t>vous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n’êtes </a:t>
            </a:r>
            <a:r>
              <a:rPr sz="1600" b="1" dirty="0">
                <a:latin typeface="Calibri"/>
                <a:cs typeface="Calibri"/>
              </a:rPr>
              <a:t>pas </a:t>
            </a:r>
            <a:r>
              <a:rPr sz="1600" b="1" spc="-10" dirty="0">
                <a:latin typeface="Calibri"/>
                <a:cs typeface="Calibri"/>
              </a:rPr>
              <a:t>connecté </a:t>
            </a:r>
            <a:r>
              <a:rPr sz="1600" b="1" spc="-5" dirty="0">
                <a:latin typeface="Calibri"/>
                <a:cs typeface="Calibri"/>
              </a:rPr>
              <a:t>via </a:t>
            </a:r>
            <a:r>
              <a:rPr sz="1600" b="1" dirty="0">
                <a:latin typeface="Calibri"/>
                <a:cs typeface="Calibri"/>
              </a:rPr>
              <a:t>le </a:t>
            </a:r>
            <a:r>
              <a:rPr sz="1600" b="1" spc="-5" dirty="0">
                <a:latin typeface="Calibri"/>
                <a:cs typeface="Calibri"/>
              </a:rPr>
              <a:t>mail RNE</a:t>
            </a:r>
            <a:r>
              <a:rPr lang="fr-FR" sz="1600" b="1" spc="-5" dirty="0">
                <a:latin typeface="Calibri"/>
                <a:cs typeface="Calibri"/>
              </a:rPr>
              <a:t>/UAI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et/ou </a:t>
            </a:r>
            <a:r>
              <a:rPr sz="1600" b="1" dirty="0">
                <a:latin typeface="Calibri"/>
                <a:cs typeface="Calibri"/>
              </a:rPr>
              <a:t>officiel </a:t>
            </a:r>
            <a:r>
              <a:rPr sz="1600" b="1" spc="-5" dirty="0">
                <a:latin typeface="Calibri"/>
                <a:cs typeface="Calibri"/>
              </a:rPr>
              <a:t>de </a:t>
            </a:r>
            <a:r>
              <a:rPr sz="1600" b="1" spc="-15" dirty="0">
                <a:latin typeface="Calibri"/>
                <a:cs typeface="Calibri"/>
              </a:rPr>
              <a:t>l’établissement, </a:t>
            </a:r>
            <a:r>
              <a:rPr sz="1600" b="1" dirty="0">
                <a:latin typeface="Calibri"/>
                <a:cs typeface="Calibri"/>
              </a:rPr>
              <a:t>il </a:t>
            </a:r>
            <a:r>
              <a:rPr sz="1600" b="1" spc="-10" dirty="0">
                <a:latin typeface="Calibri"/>
                <a:cs typeface="Calibri"/>
              </a:rPr>
              <a:t>est </a:t>
            </a:r>
            <a:r>
              <a:rPr sz="1600" b="1" dirty="0">
                <a:latin typeface="Calibri"/>
                <a:cs typeface="Calibri"/>
              </a:rPr>
              <a:t>indispensable </a:t>
            </a:r>
            <a:r>
              <a:rPr sz="1600" b="1" spc="-10" dirty="0">
                <a:latin typeface="Calibri"/>
                <a:cs typeface="Calibri"/>
              </a:rPr>
              <a:t>d’inviter </a:t>
            </a:r>
            <a:r>
              <a:rPr sz="1600" b="1" dirty="0">
                <a:latin typeface="Calibri"/>
                <a:cs typeface="Calibri"/>
              </a:rPr>
              <a:t>le </a:t>
            </a:r>
            <a:r>
              <a:rPr sz="1600" b="1" spc="-10" dirty="0">
                <a:latin typeface="Calibri"/>
                <a:cs typeface="Calibri"/>
              </a:rPr>
              <a:t>directeur </a:t>
            </a:r>
            <a:r>
              <a:rPr sz="1600" b="1" spc="-20" dirty="0">
                <a:latin typeface="Calibri"/>
                <a:cs typeface="Calibri"/>
              </a:rPr>
              <a:t>d’école </a:t>
            </a:r>
            <a:r>
              <a:rPr sz="1600" b="1" dirty="0">
                <a:latin typeface="Calibri"/>
                <a:cs typeface="Calibri"/>
              </a:rPr>
              <a:t>ou le</a:t>
            </a:r>
            <a:r>
              <a:rPr sz="1600" b="1" spc="5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chef</a:t>
            </a:r>
            <a:r>
              <a:rPr lang="fr-FR" sz="1600" b="1" spc="-10" dirty="0">
                <a:latin typeface="Calibri"/>
                <a:cs typeface="Calibri"/>
              </a:rPr>
              <a:t> </a:t>
            </a:r>
            <a:r>
              <a:rPr sz="1600" b="1" spc="-15" dirty="0" err="1">
                <a:latin typeface="Calibri"/>
                <a:cs typeface="Calibri"/>
              </a:rPr>
              <a:t>d’établissement</a:t>
            </a:r>
            <a:r>
              <a:rPr sz="1600" b="1" spc="-15" dirty="0">
                <a:latin typeface="Calibri"/>
                <a:cs typeface="Calibri"/>
              </a:rPr>
              <a:t> avec l’adresse </a:t>
            </a:r>
            <a:r>
              <a:rPr sz="1600" b="1" dirty="0">
                <a:latin typeface="Calibri"/>
                <a:cs typeface="Calibri"/>
              </a:rPr>
              <a:t>de </a:t>
            </a:r>
            <a:r>
              <a:rPr sz="1600" b="1" spc="-5" dirty="0">
                <a:latin typeface="Calibri"/>
                <a:cs typeface="Calibri"/>
              </a:rPr>
              <a:t>courriel que vous </a:t>
            </a:r>
            <a:r>
              <a:rPr sz="1600" b="1" spc="-20" dirty="0">
                <a:latin typeface="Calibri"/>
                <a:cs typeface="Calibri"/>
              </a:rPr>
              <a:t>avez </a:t>
            </a:r>
            <a:r>
              <a:rPr sz="1600" b="1" spc="-5" dirty="0">
                <a:latin typeface="Calibri"/>
                <a:cs typeface="Calibri"/>
              </a:rPr>
              <a:t>mentionnée pour </a:t>
            </a:r>
            <a:r>
              <a:rPr sz="1600" b="1" spc="-15" dirty="0">
                <a:latin typeface="Calibri"/>
                <a:cs typeface="Calibri"/>
              </a:rPr>
              <a:t>l’</a:t>
            </a:r>
            <a:r>
              <a:rPr lang="fr-FR" sz="1600" b="1" spc="-15" dirty="0">
                <a:latin typeface="Calibri"/>
                <a:cs typeface="Calibri"/>
              </a:rPr>
              <a:t>école/</a:t>
            </a:r>
            <a:r>
              <a:rPr sz="1600" b="1" spc="-15" dirty="0" err="1">
                <a:latin typeface="Calibri"/>
                <a:cs typeface="Calibri"/>
              </a:rPr>
              <a:t>établissement</a:t>
            </a:r>
            <a:r>
              <a:rPr sz="1600" b="1" spc="-15" dirty="0">
                <a:latin typeface="Calibri"/>
                <a:cs typeface="Calibri"/>
              </a:rPr>
              <a:t>, </a:t>
            </a:r>
            <a:r>
              <a:rPr sz="1600" b="1" dirty="0">
                <a:latin typeface="Calibri"/>
                <a:cs typeface="Calibri"/>
              </a:rPr>
              <a:t>sur le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dossier.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8972" y="1092453"/>
            <a:ext cx="809498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spc="-20" dirty="0">
                <a:solidFill>
                  <a:srgbClr val="006FC0"/>
                </a:solidFill>
                <a:latin typeface="Calibri"/>
                <a:cs typeface="Calibri"/>
              </a:rPr>
              <a:t>Pour </a:t>
            </a:r>
            <a:r>
              <a:rPr sz="1500" b="1" i="1" dirty="0">
                <a:solidFill>
                  <a:srgbClr val="006FC0"/>
                </a:solidFill>
                <a:latin typeface="Calibri"/>
                <a:cs typeface="Calibri"/>
              </a:rPr>
              <a:t>les </a:t>
            </a:r>
            <a:r>
              <a:rPr sz="1500" b="1" i="1" spc="-10" dirty="0">
                <a:solidFill>
                  <a:srgbClr val="006FC0"/>
                </a:solidFill>
                <a:latin typeface="Calibri"/>
                <a:cs typeface="Calibri"/>
              </a:rPr>
              <a:t>écoles </a:t>
            </a:r>
            <a:r>
              <a:rPr sz="1500" b="1" i="1" dirty="0">
                <a:solidFill>
                  <a:srgbClr val="006FC0"/>
                </a:solidFill>
                <a:latin typeface="Calibri"/>
                <a:cs typeface="Calibri"/>
              </a:rPr>
              <a:t>: </a:t>
            </a:r>
            <a:r>
              <a:rPr sz="1500" b="1" i="1" spc="-10" dirty="0">
                <a:solidFill>
                  <a:srgbClr val="006FC0"/>
                </a:solidFill>
                <a:latin typeface="Calibri"/>
                <a:cs typeface="Calibri"/>
              </a:rPr>
              <a:t>remplir </a:t>
            </a:r>
            <a:r>
              <a:rPr sz="1500" b="1" i="1" dirty="0">
                <a:solidFill>
                  <a:srgbClr val="006FC0"/>
                </a:solidFill>
                <a:latin typeface="Calibri"/>
                <a:cs typeface="Calibri"/>
              </a:rPr>
              <a:t>le </a:t>
            </a:r>
            <a:r>
              <a:rPr sz="1500" b="1" i="1" spc="-10" dirty="0">
                <a:solidFill>
                  <a:srgbClr val="006FC0"/>
                </a:solidFill>
                <a:latin typeface="Calibri"/>
                <a:cs typeface="Calibri"/>
              </a:rPr>
              <a:t>formulaire </a:t>
            </a:r>
            <a:r>
              <a:rPr sz="1500" b="1" i="1" spc="-30" dirty="0">
                <a:solidFill>
                  <a:srgbClr val="006FC0"/>
                </a:solidFill>
                <a:latin typeface="Calibri"/>
                <a:cs typeface="Calibri"/>
              </a:rPr>
              <a:t>jusqu’à </a:t>
            </a:r>
            <a:r>
              <a:rPr sz="1500" b="1" i="1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500" b="1" i="1" spc="-10" dirty="0">
                <a:solidFill>
                  <a:srgbClr val="006FC0"/>
                </a:solidFill>
                <a:latin typeface="Calibri"/>
                <a:cs typeface="Calibri"/>
              </a:rPr>
              <a:t>fin </a:t>
            </a:r>
            <a:r>
              <a:rPr sz="1500" b="1" i="1" spc="-5" dirty="0">
                <a:solidFill>
                  <a:srgbClr val="006FC0"/>
                </a:solidFill>
                <a:latin typeface="Calibri"/>
                <a:cs typeface="Calibri"/>
              </a:rPr>
              <a:t>de </a:t>
            </a:r>
            <a:r>
              <a:rPr sz="1500" b="1" i="1" spc="-30" dirty="0">
                <a:solidFill>
                  <a:srgbClr val="006FC0"/>
                </a:solidFill>
                <a:latin typeface="Calibri"/>
                <a:cs typeface="Calibri"/>
              </a:rPr>
              <a:t>l’objectif </a:t>
            </a:r>
            <a:r>
              <a:rPr sz="1500" b="1" i="1" spc="-5" dirty="0">
                <a:solidFill>
                  <a:srgbClr val="006FC0"/>
                </a:solidFill>
                <a:latin typeface="Calibri"/>
                <a:cs typeface="Calibri"/>
              </a:rPr>
              <a:t>2, </a:t>
            </a:r>
            <a:r>
              <a:rPr sz="1500" b="1" i="1" spc="-10" dirty="0">
                <a:solidFill>
                  <a:srgbClr val="006FC0"/>
                </a:solidFill>
                <a:latin typeface="Calibri"/>
                <a:cs typeface="Calibri"/>
              </a:rPr>
              <a:t>puis </a:t>
            </a:r>
            <a:r>
              <a:rPr sz="1500" b="1" i="1" spc="-15" dirty="0">
                <a:solidFill>
                  <a:srgbClr val="006FC0"/>
                </a:solidFill>
                <a:latin typeface="Calibri"/>
                <a:cs typeface="Calibri"/>
              </a:rPr>
              <a:t>éventuellement </a:t>
            </a:r>
            <a:r>
              <a:rPr sz="1500" b="1" i="1" dirty="0">
                <a:solidFill>
                  <a:srgbClr val="006FC0"/>
                </a:solidFill>
                <a:latin typeface="Calibri"/>
                <a:cs typeface="Calibri"/>
              </a:rPr>
              <a:t>le </a:t>
            </a:r>
            <a:r>
              <a:rPr sz="1500" b="1" i="1" spc="-15" dirty="0">
                <a:solidFill>
                  <a:srgbClr val="006FC0"/>
                </a:solidFill>
                <a:latin typeface="Calibri"/>
                <a:cs typeface="Calibri"/>
              </a:rPr>
              <a:t>paragraphe</a:t>
            </a:r>
            <a:r>
              <a:rPr sz="1500" b="1" i="1" spc="1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500" b="1" i="1" spc="-5" dirty="0">
                <a:solidFill>
                  <a:srgbClr val="006FC0"/>
                </a:solidFill>
                <a:latin typeface="Calibri"/>
                <a:cs typeface="Calibri"/>
              </a:rPr>
              <a:t>5.</a:t>
            </a:r>
            <a:endParaRPr sz="1500">
              <a:latin typeface="Calibri"/>
              <a:cs typeface="Calibri"/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353" y="1526069"/>
            <a:ext cx="6333115" cy="3560638"/>
          </a:xfrm>
          <a:prstGeom prst="rect">
            <a:avLst/>
          </a:prstGeom>
        </p:spPr>
      </p:pic>
      <p:sp>
        <p:nvSpPr>
          <p:cNvPr id="19" name="Flèche vers le bas 18"/>
          <p:cNvSpPr/>
          <p:nvPr/>
        </p:nvSpPr>
        <p:spPr>
          <a:xfrm>
            <a:off x="9677400" y="1092453"/>
            <a:ext cx="609600" cy="92252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972" y="859282"/>
            <a:ext cx="234696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006EC0"/>
                </a:solidFill>
              </a:rPr>
              <a:t>3-3 </a:t>
            </a:r>
            <a:r>
              <a:rPr sz="2000" spc="-10" dirty="0">
                <a:solidFill>
                  <a:srgbClr val="006EC0"/>
                </a:solidFill>
              </a:rPr>
              <a:t>Déposer </a:t>
            </a:r>
            <a:r>
              <a:rPr sz="2000" spc="-5" dirty="0">
                <a:solidFill>
                  <a:srgbClr val="006EC0"/>
                </a:solidFill>
              </a:rPr>
              <a:t>le</a:t>
            </a:r>
            <a:r>
              <a:rPr sz="2000" spc="-90" dirty="0">
                <a:solidFill>
                  <a:srgbClr val="006EC0"/>
                </a:solidFill>
              </a:rPr>
              <a:t> </a:t>
            </a:r>
            <a:r>
              <a:rPr sz="2000" spc="-5" dirty="0">
                <a:solidFill>
                  <a:srgbClr val="006EC0"/>
                </a:solidFill>
              </a:rPr>
              <a:t>dossier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56691" y="1680006"/>
            <a:ext cx="4295775" cy="13716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775"/>
              </a:spcBef>
            </a:pPr>
            <a:r>
              <a:rPr sz="1600" i="1" spc="-5" dirty="0">
                <a:latin typeface="Calibri"/>
                <a:cs typeface="Calibri"/>
              </a:rPr>
              <a:t>Le </a:t>
            </a:r>
            <a:r>
              <a:rPr sz="1600" i="1" spc="-15" dirty="0">
                <a:latin typeface="Calibri"/>
                <a:cs typeface="Calibri"/>
              </a:rPr>
              <a:t>mode brouillon:</a:t>
            </a:r>
            <a:endParaRPr sz="1600">
              <a:latin typeface="Calibri"/>
              <a:cs typeface="Calibri"/>
            </a:endParaRPr>
          </a:p>
          <a:p>
            <a:pPr marL="299720" indent="-287655">
              <a:lnSpc>
                <a:spcPts val="1860"/>
              </a:lnSpc>
              <a:spcBef>
                <a:spcPts val="680"/>
              </a:spcBef>
              <a:buFont typeface="Arial"/>
              <a:buChar char="•"/>
              <a:tabLst>
                <a:tab pos="299720" algn="l"/>
                <a:tab pos="300355" algn="l"/>
              </a:tabLst>
            </a:pPr>
            <a:r>
              <a:rPr sz="1600" i="1" spc="-15" dirty="0">
                <a:latin typeface="Calibri"/>
                <a:cs typeface="Calibri"/>
              </a:rPr>
              <a:t>Sauvegarde </a:t>
            </a:r>
            <a:r>
              <a:rPr sz="1600" i="1" spc="-10" dirty="0">
                <a:latin typeface="Calibri"/>
                <a:cs typeface="Calibri"/>
              </a:rPr>
              <a:t>des </a:t>
            </a:r>
            <a:r>
              <a:rPr sz="1600" i="1" spc="-15" dirty="0">
                <a:latin typeface="Calibri"/>
                <a:cs typeface="Calibri"/>
              </a:rPr>
              <a:t>informations</a:t>
            </a:r>
            <a:r>
              <a:rPr sz="1600" i="1" spc="10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renseignées</a:t>
            </a:r>
            <a:endParaRPr sz="1600">
              <a:latin typeface="Calibri"/>
              <a:cs typeface="Calibri"/>
            </a:endParaRPr>
          </a:p>
          <a:p>
            <a:pPr marL="299720" marR="5080">
              <a:lnSpc>
                <a:spcPts val="1800"/>
              </a:lnSpc>
              <a:spcBef>
                <a:spcPts val="100"/>
              </a:spcBef>
            </a:pPr>
            <a:r>
              <a:rPr sz="1600" i="1" spc="-15" dirty="0">
                <a:latin typeface="Calibri"/>
                <a:cs typeface="Calibri"/>
              </a:rPr>
              <a:t>dans </a:t>
            </a:r>
            <a:r>
              <a:rPr sz="1600" i="1" spc="-5" dirty="0">
                <a:latin typeface="Calibri"/>
                <a:cs typeface="Calibri"/>
              </a:rPr>
              <a:t>le </a:t>
            </a:r>
            <a:r>
              <a:rPr sz="1600" i="1" spc="-10" dirty="0">
                <a:latin typeface="Calibri"/>
                <a:cs typeface="Calibri"/>
              </a:rPr>
              <a:t>formulaire modifiable et </a:t>
            </a:r>
            <a:r>
              <a:rPr sz="1600" i="1" spc="-15" dirty="0">
                <a:latin typeface="Calibri"/>
                <a:cs typeface="Calibri"/>
              </a:rPr>
              <a:t>accessible </a:t>
            </a:r>
            <a:r>
              <a:rPr sz="1600" i="1" dirty="0">
                <a:latin typeface="Calibri"/>
                <a:cs typeface="Calibri"/>
              </a:rPr>
              <a:t>à </a:t>
            </a:r>
            <a:r>
              <a:rPr sz="1600" i="1" spc="-20" dirty="0">
                <a:latin typeface="Calibri"/>
                <a:cs typeface="Calibri"/>
              </a:rPr>
              <a:t>tout  </a:t>
            </a:r>
            <a:r>
              <a:rPr sz="1600" i="1" spc="-15" dirty="0">
                <a:latin typeface="Calibri"/>
                <a:cs typeface="Calibri"/>
              </a:rPr>
              <a:t>moment </a:t>
            </a:r>
            <a:r>
              <a:rPr sz="1600" i="1" spc="-30" dirty="0">
                <a:latin typeface="Calibri"/>
                <a:cs typeface="Calibri"/>
              </a:rPr>
              <a:t>tant </a:t>
            </a:r>
            <a:r>
              <a:rPr sz="1600" i="1" spc="-10" dirty="0">
                <a:latin typeface="Calibri"/>
                <a:cs typeface="Calibri"/>
              </a:rPr>
              <a:t>que </a:t>
            </a:r>
            <a:r>
              <a:rPr sz="1600" i="1" spc="-5" dirty="0">
                <a:latin typeface="Calibri"/>
                <a:cs typeface="Calibri"/>
              </a:rPr>
              <a:t>la </a:t>
            </a:r>
            <a:r>
              <a:rPr sz="1600" i="1" spc="-15" dirty="0">
                <a:latin typeface="Calibri"/>
                <a:cs typeface="Calibri"/>
              </a:rPr>
              <a:t>demande </a:t>
            </a:r>
            <a:r>
              <a:rPr sz="1600" i="1" spc="-50" dirty="0">
                <a:latin typeface="Calibri"/>
                <a:cs typeface="Calibri"/>
              </a:rPr>
              <a:t>n’est </a:t>
            </a:r>
            <a:r>
              <a:rPr sz="1600" i="1" spc="-10" dirty="0">
                <a:latin typeface="Calibri"/>
                <a:cs typeface="Calibri"/>
              </a:rPr>
              <a:t>pas </a:t>
            </a:r>
            <a:r>
              <a:rPr sz="1600" i="1" dirty="0">
                <a:latin typeface="Calibri"/>
                <a:cs typeface="Calibri"/>
              </a:rPr>
              <a:t>en  </a:t>
            </a:r>
            <a:r>
              <a:rPr sz="1600" i="1" spc="-10" dirty="0">
                <a:latin typeface="Calibri"/>
                <a:cs typeface="Calibri"/>
              </a:rPr>
              <a:t>instruction.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154" y="3250564"/>
            <a:ext cx="2192020" cy="248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55"/>
              </a:lnSpc>
            </a:pPr>
            <a:r>
              <a:rPr sz="1600" b="1" spc="-35" dirty="0">
                <a:latin typeface="Calibri"/>
                <a:cs typeface="Calibri"/>
              </a:rPr>
              <a:t>Avant </a:t>
            </a:r>
            <a:r>
              <a:rPr sz="1600" b="1" dirty="0">
                <a:latin typeface="Calibri"/>
                <a:cs typeface="Calibri"/>
              </a:rPr>
              <a:t>le </a:t>
            </a:r>
            <a:r>
              <a:rPr sz="1600" b="1" spc="-15" dirty="0">
                <a:latin typeface="Calibri"/>
                <a:cs typeface="Calibri"/>
              </a:rPr>
              <a:t>dépôt </a:t>
            </a:r>
            <a:r>
              <a:rPr sz="1600" b="1" spc="-10" dirty="0">
                <a:latin typeface="Calibri"/>
                <a:cs typeface="Calibri"/>
              </a:rPr>
              <a:t>du dossier: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454" y="3572002"/>
            <a:ext cx="4381500" cy="11334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54965" marR="5080" indent="-342900">
              <a:lnSpc>
                <a:spcPct val="88500"/>
              </a:lnSpc>
              <a:spcBef>
                <a:spcPts val="320"/>
              </a:spcBef>
              <a:tabLst>
                <a:tab pos="354965" algn="l"/>
              </a:tabLst>
            </a:pPr>
            <a:r>
              <a:rPr sz="1600" spc="-10" dirty="0">
                <a:latin typeface="Calibri"/>
                <a:cs typeface="Calibri"/>
              </a:rPr>
              <a:t>1.	</a:t>
            </a:r>
            <a:r>
              <a:rPr sz="1600" spc="-30" dirty="0">
                <a:latin typeface="Calibri"/>
                <a:cs typeface="Calibri"/>
              </a:rPr>
              <a:t>Vérifiez </a:t>
            </a:r>
            <a:r>
              <a:rPr sz="1600" spc="-10" dirty="0">
                <a:latin typeface="Calibri"/>
                <a:cs typeface="Calibri"/>
              </a:rPr>
              <a:t>bien </a:t>
            </a:r>
            <a:r>
              <a:rPr sz="1600" spc="-25" dirty="0">
                <a:latin typeface="Calibri"/>
                <a:cs typeface="Calibri"/>
              </a:rPr>
              <a:t>avoir </a:t>
            </a:r>
            <a:r>
              <a:rPr sz="1600" spc="-20" dirty="0">
                <a:latin typeface="Calibri"/>
                <a:cs typeface="Calibri"/>
              </a:rPr>
              <a:t>rempli tous </a:t>
            </a:r>
            <a:r>
              <a:rPr sz="1600" spc="-10" dirty="0">
                <a:latin typeface="Calibri"/>
                <a:cs typeface="Calibri"/>
              </a:rPr>
              <a:t>les </a:t>
            </a:r>
            <a:r>
              <a:rPr sz="1600" spc="-15" dirty="0">
                <a:latin typeface="Calibri"/>
                <a:cs typeface="Calibri"/>
              </a:rPr>
              <a:t>champs  </a:t>
            </a:r>
            <a:r>
              <a:rPr sz="1600" spc="-20" dirty="0">
                <a:latin typeface="Calibri"/>
                <a:cs typeface="Calibri"/>
              </a:rPr>
              <a:t>obligatoires, </a:t>
            </a:r>
            <a:r>
              <a:rPr sz="1600" spc="-25" dirty="0">
                <a:latin typeface="Calibri"/>
                <a:cs typeface="Calibri"/>
              </a:rPr>
              <a:t>avec </a:t>
            </a:r>
            <a:r>
              <a:rPr sz="1600" spc="-5" dirty="0">
                <a:latin typeface="Calibri"/>
                <a:cs typeface="Calibri"/>
              </a:rPr>
              <a:t>un </a:t>
            </a:r>
            <a:r>
              <a:rPr sz="1600" spc="-20" dirty="0">
                <a:latin typeface="Calibri"/>
                <a:cs typeface="Calibri"/>
              </a:rPr>
              <a:t>astérisque. </a:t>
            </a:r>
            <a:r>
              <a:rPr sz="1600" spc="-5" dirty="0">
                <a:latin typeface="Calibri"/>
                <a:cs typeface="Calibri"/>
              </a:rPr>
              <a:t>En </a:t>
            </a:r>
            <a:r>
              <a:rPr sz="1600" spc="-15" dirty="0">
                <a:latin typeface="Calibri"/>
                <a:cs typeface="Calibri"/>
              </a:rPr>
              <a:t>cas </a:t>
            </a:r>
            <a:r>
              <a:rPr sz="1600" spc="-30" dirty="0">
                <a:latin typeface="Calibri"/>
                <a:cs typeface="Calibri"/>
              </a:rPr>
              <a:t>contraire,  </a:t>
            </a:r>
            <a:r>
              <a:rPr sz="1600" spc="-15" dirty="0">
                <a:latin typeface="Calibri"/>
                <a:cs typeface="Calibri"/>
              </a:rPr>
              <a:t>vous </a:t>
            </a:r>
            <a:r>
              <a:rPr sz="1600" spc="-25" dirty="0">
                <a:latin typeface="Calibri"/>
                <a:cs typeface="Calibri"/>
              </a:rPr>
              <a:t>verrez </a:t>
            </a:r>
            <a:r>
              <a:rPr sz="1600" spc="-20" dirty="0">
                <a:latin typeface="Calibri"/>
                <a:cs typeface="Calibri"/>
              </a:rPr>
              <a:t>apparaitre </a:t>
            </a:r>
            <a:r>
              <a:rPr sz="1600" spc="-5" dirty="0">
                <a:latin typeface="Calibri"/>
                <a:cs typeface="Calibri"/>
              </a:rPr>
              <a:t>la </a:t>
            </a:r>
            <a:r>
              <a:rPr sz="1600" spc="-15" dirty="0">
                <a:latin typeface="Calibri"/>
                <a:cs typeface="Calibri"/>
              </a:rPr>
              <a:t>mention </a:t>
            </a:r>
            <a:r>
              <a:rPr sz="1600" dirty="0">
                <a:latin typeface="Calibri"/>
                <a:cs typeface="Calibri"/>
              </a:rPr>
              <a:t>« </a:t>
            </a:r>
            <a:r>
              <a:rPr sz="1600" spc="-30" dirty="0">
                <a:latin typeface="Calibri"/>
                <a:cs typeface="Calibri"/>
              </a:rPr>
              <a:t>Veuillez  </a:t>
            </a:r>
            <a:r>
              <a:rPr sz="1600" spc="-20" dirty="0">
                <a:latin typeface="Calibri"/>
                <a:cs typeface="Calibri"/>
              </a:rPr>
              <a:t>renseigner </a:t>
            </a:r>
            <a:r>
              <a:rPr sz="1600" spc="-5" dirty="0">
                <a:latin typeface="Calibri"/>
                <a:cs typeface="Calibri"/>
              </a:rPr>
              <a:t>ce </a:t>
            </a:r>
            <a:r>
              <a:rPr sz="1600" spc="-10" dirty="0">
                <a:latin typeface="Calibri"/>
                <a:cs typeface="Calibri"/>
              </a:rPr>
              <a:t>champ </a:t>
            </a:r>
            <a:r>
              <a:rPr sz="1600" dirty="0">
                <a:latin typeface="Calibri"/>
                <a:cs typeface="Calibri"/>
              </a:rPr>
              <a:t>» </a:t>
            </a:r>
            <a:r>
              <a:rPr sz="1600" spc="-25" dirty="0">
                <a:latin typeface="Calibri"/>
                <a:cs typeface="Calibri"/>
              </a:rPr>
              <a:t>près </a:t>
            </a:r>
            <a:r>
              <a:rPr sz="1600" spc="-5" dirty="0">
                <a:latin typeface="Calibri"/>
                <a:cs typeface="Calibri"/>
              </a:rPr>
              <a:t>de la </a:t>
            </a:r>
            <a:r>
              <a:rPr sz="1600" spc="-15" dirty="0">
                <a:latin typeface="Calibri"/>
                <a:cs typeface="Calibri"/>
              </a:rPr>
              <a:t>rubrique  concernée.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500" y="4679188"/>
            <a:ext cx="1828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2.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0100" y="4700651"/>
            <a:ext cx="3717925" cy="248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55"/>
              </a:lnSpc>
            </a:pPr>
            <a:r>
              <a:rPr sz="1600" b="1" spc="-15" dirty="0">
                <a:latin typeface="Calibri"/>
                <a:cs typeface="Calibri"/>
              </a:rPr>
              <a:t>Invitez </a:t>
            </a:r>
            <a:r>
              <a:rPr sz="1600" b="1" spc="-10" dirty="0">
                <a:latin typeface="Calibri"/>
                <a:cs typeface="Calibri"/>
              </a:rPr>
              <a:t>votre </a:t>
            </a:r>
            <a:r>
              <a:rPr sz="1600" b="1" spc="-5" dirty="0">
                <a:latin typeface="Calibri"/>
                <a:cs typeface="Calibri"/>
              </a:rPr>
              <a:t>supérieur </a:t>
            </a:r>
            <a:r>
              <a:rPr sz="1600" b="1" spc="-10" dirty="0">
                <a:latin typeface="Calibri"/>
                <a:cs typeface="Calibri"/>
              </a:rPr>
              <a:t>hiérarchique </a:t>
            </a:r>
            <a:r>
              <a:rPr sz="1600" b="1" dirty="0">
                <a:latin typeface="Calibri"/>
                <a:cs typeface="Calibri"/>
              </a:rPr>
              <a:t>à </a:t>
            </a:r>
            <a:r>
              <a:rPr sz="1600" b="1" spc="-5" dirty="0">
                <a:latin typeface="Calibri"/>
                <a:cs typeface="Calibri"/>
              </a:rPr>
              <a:t>lire</a:t>
            </a:r>
            <a:r>
              <a:rPr sz="1600" b="1" spc="1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l</a:t>
            </a:r>
            <a:r>
              <a:rPr sz="1600" spc="5" dirty="0"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0100" y="4949063"/>
            <a:ext cx="2724150" cy="692497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14"/>
              </a:lnSpc>
            </a:pPr>
            <a:r>
              <a:rPr sz="1600" b="1" dirty="0">
                <a:latin typeface="Calibri"/>
                <a:cs typeface="Calibri"/>
              </a:rPr>
              <a:t>dossier de </a:t>
            </a:r>
            <a:r>
              <a:rPr sz="1600" b="1" spc="-5" dirty="0">
                <a:latin typeface="Calibri"/>
                <a:cs typeface="Calibri"/>
              </a:rPr>
              <a:t>candidature </a:t>
            </a:r>
            <a:r>
              <a:rPr sz="1600" b="1" dirty="0">
                <a:latin typeface="Calibri"/>
                <a:cs typeface="Calibri"/>
              </a:rPr>
              <a:t>par</a:t>
            </a:r>
            <a:r>
              <a:rPr sz="1600" b="1" spc="-8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mail</a:t>
            </a:r>
            <a:r>
              <a:rPr lang="fr-FR" sz="1600" b="1" spc="-5" dirty="0">
                <a:latin typeface="Calibri"/>
                <a:cs typeface="Calibri"/>
              </a:rPr>
              <a:t> « </a:t>
            </a:r>
            <a:r>
              <a:rPr lang="fr-FR" sz="1600" b="1" spc="-5" dirty="0" err="1">
                <a:latin typeface="Calibri"/>
                <a:cs typeface="Calibri"/>
              </a:rPr>
              <a:t>cf</a:t>
            </a:r>
            <a:r>
              <a:rPr lang="fr-FR" sz="1600" b="1" spc="-5" dirty="0">
                <a:latin typeface="Calibri"/>
                <a:cs typeface="Calibri"/>
              </a:rPr>
              <a:t> 3.2 inviter une personne à compléter le dossier »</a:t>
            </a:r>
            <a:r>
              <a:rPr sz="1600" spc="-5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57800" y="3186683"/>
            <a:ext cx="6035802" cy="1282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1218</Words>
  <Application>Microsoft Office PowerPoint</Application>
  <PresentationFormat>Grand écran</PresentationFormat>
  <Paragraphs>111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Comment déposer une candidature  à la labellisation Génération 2024  sur Démarches-simplifiées en 2021 ?</vt:lpstr>
      <vt:lpstr>1. Préambule</vt:lpstr>
      <vt:lpstr>2- SE CONNECTER</vt:lpstr>
      <vt:lpstr>2.1.1 Vous ne possédez pas de  compte</vt:lpstr>
      <vt:lpstr>2.1.2 Vous possédez un compte</vt:lpstr>
      <vt:lpstr>2.1.2 Vous possédez un compte « demande confirmation mdp »</vt:lpstr>
      <vt:lpstr>3- DEPOSER UNE CANDIDATURE</vt:lpstr>
      <vt:lpstr>3-2 Remplir les rubriques</vt:lpstr>
      <vt:lpstr>3-3 Déposer le dossier</vt:lpstr>
      <vt:lpstr>3.3.1 Soumettre la demande :</vt:lpstr>
      <vt:lpstr>4. Accéder au suivi de ma demande</vt:lpstr>
      <vt:lpstr>4.2 Les différents statuts de ma demande</vt:lpstr>
      <vt:lpstr>4.3 Télécharger le fichier annoté pour mise à jour</vt:lpstr>
      <vt:lpstr>Nous espérons que ce tutoriel vous aura aidé et restons à votre  disposition pour toute question et/ou commentaire.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Gellens Claudine</dc:creator>
  <cp:lastModifiedBy>François Micheletti</cp:lastModifiedBy>
  <cp:revision>7</cp:revision>
  <dcterms:created xsi:type="dcterms:W3CDTF">2020-12-16T10:45:28Z</dcterms:created>
  <dcterms:modified xsi:type="dcterms:W3CDTF">2021-11-02T10:04:20Z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2020-12-16T00:00:00Z</vt:filetime>
  </property>
</Properties>
</file>