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12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9" r:id="rId3"/>
    <p:sldId id="269" r:id="rId4"/>
    <p:sldId id="271" r:id="rId5"/>
    <p:sldId id="293" r:id="rId6"/>
    <p:sldId id="284" r:id="rId7"/>
    <p:sldId id="282" r:id="rId8"/>
    <p:sldId id="294" r:id="rId9"/>
    <p:sldId id="283" r:id="rId10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Morandini" initials="P" lastIdx="1" clrIdx="0">
    <p:extLst>
      <p:ext uri="{19B8F6BF-5375-455C-9EA6-DF929625EA0E}">
        <p15:presenceInfo xmlns:p15="http://schemas.microsoft.com/office/powerpoint/2012/main" userId="S-1-5-21-1987186375-3074567399-4256047831-28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DEBBC1"/>
    <a:srgbClr val="E8E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441" autoAdjust="0"/>
    <p:restoredTop sz="89767" autoAdjust="0"/>
  </p:normalViewPr>
  <p:slideViewPr>
    <p:cSldViewPr snapToGrid="0">
      <p:cViewPr varScale="1">
        <p:scale>
          <a:sx n="104" d="100"/>
          <a:sy n="104" d="100"/>
        </p:scale>
        <p:origin x="1446" y="114"/>
      </p:cViewPr>
      <p:guideLst/>
    </p:cSldViewPr>
  </p:slideViewPr>
  <p:outlineViewPr>
    <p:cViewPr>
      <p:scale>
        <a:sx n="33" d="100"/>
        <a:sy n="33" d="100"/>
      </p:scale>
      <p:origin x="0" y="-16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31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B1D091-C269-44D6-B49D-80EB36B54A49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B40A27C-33CB-4BA0-8EDE-025B6AC34DC0}">
      <dgm:prSet phldrT="[Texte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fr-FR" sz="1500" dirty="0" smtClean="0">
              <a:solidFill>
                <a:schemeClr val="bg1"/>
              </a:solidFill>
            </a:rPr>
            <a:t>Représentant </a:t>
          </a:r>
        </a:p>
        <a:p>
          <a:pPr algn="ctr"/>
          <a:r>
            <a:rPr lang="fr-FR" sz="1500" dirty="0" smtClean="0">
              <a:solidFill>
                <a:schemeClr val="bg1"/>
              </a:solidFill>
            </a:rPr>
            <a:t>de l’Éducation</a:t>
          </a:r>
          <a:endParaRPr lang="fr-FR" sz="1500" dirty="0">
            <a:solidFill>
              <a:schemeClr val="bg1"/>
            </a:solidFill>
          </a:endParaRPr>
        </a:p>
      </dgm:t>
    </dgm:pt>
    <dgm:pt modelId="{CFAD4735-7423-46AE-9177-7889DF1A9A3D}" type="parTrans" cxnId="{361C223F-CEB4-4615-8036-A12FA3E95825}">
      <dgm:prSet/>
      <dgm:spPr/>
      <dgm:t>
        <a:bodyPr/>
        <a:lstStyle/>
        <a:p>
          <a:endParaRPr lang="fr-FR"/>
        </a:p>
      </dgm:t>
    </dgm:pt>
    <dgm:pt modelId="{039CB9B4-6157-4944-BF41-5F15F0B55A00}" type="sibTrans" cxnId="{361C223F-CEB4-4615-8036-A12FA3E95825}">
      <dgm:prSet/>
      <dgm:spPr/>
      <dgm:t>
        <a:bodyPr/>
        <a:lstStyle/>
        <a:p>
          <a:endParaRPr lang="fr-FR"/>
        </a:p>
      </dgm:t>
    </dgm:pt>
    <dgm:pt modelId="{695C4188-C4FD-4C44-A9E2-6FBC19C13EDE}">
      <dgm:prSet phldrT="[Texte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fr-FR" sz="1500" dirty="0" smtClean="0">
              <a:solidFill>
                <a:schemeClr val="bg1"/>
              </a:solidFill>
            </a:rPr>
            <a:t>Représentant </a:t>
          </a:r>
        </a:p>
        <a:p>
          <a:pPr algn="ctr"/>
          <a:r>
            <a:rPr lang="fr-FR" sz="1500" dirty="0" smtClean="0">
              <a:solidFill>
                <a:schemeClr val="bg1"/>
              </a:solidFill>
            </a:rPr>
            <a:t>de l’entreprise</a:t>
          </a:r>
          <a:endParaRPr lang="fr-FR" sz="1500" dirty="0">
            <a:solidFill>
              <a:schemeClr val="bg1"/>
            </a:solidFill>
          </a:endParaRPr>
        </a:p>
      </dgm:t>
    </dgm:pt>
    <dgm:pt modelId="{4F61313D-9617-46B9-BED3-76BC12E53CE3}" type="parTrans" cxnId="{1B6480A2-3391-425C-BF12-6D310A61ED1E}">
      <dgm:prSet/>
      <dgm:spPr/>
      <dgm:t>
        <a:bodyPr/>
        <a:lstStyle/>
        <a:p>
          <a:endParaRPr lang="fr-FR"/>
        </a:p>
      </dgm:t>
    </dgm:pt>
    <dgm:pt modelId="{4269492B-7EEF-4F27-8370-E164AA865878}" type="sibTrans" cxnId="{1B6480A2-3391-425C-BF12-6D310A61ED1E}">
      <dgm:prSet/>
      <dgm:spPr/>
      <dgm:t>
        <a:bodyPr/>
        <a:lstStyle/>
        <a:p>
          <a:endParaRPr lang="fr-FR"/>
        </a:p>
      </dgm:t>
    </dgm:pt>
    <dgm:pt modelId="{11FA23F4-8C90-4418-A9F1-1B9D27C19F20}" type="pres">
      <dgm:prSet presAssocID="{0EB1D091-C269-44D6-B49D-80EB36B54A49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D94B0839-BA0D-4AC7-9E3E-A88F960484C0}" type="pres">
      <dgm:prSet presAssocID="{0EB1D091-C269-44D6-B49D-80EB36B54A49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39B0DF-3449-47A4-8D5F-6F91EEE6C558}" type="pres">
      <dgm:prSet presAssocID="{0EB1D091-C269-44D6-B49D-80EB36B54A49}" presName="LeftNode" presStyleLbl="bgImgPlace1" presStyleIdx="0" presStyleCnt="2" custScaleX="286154" custScaleY="65626" custLinFactX="-2617" custLinFactNeighborX="-100000" custLinFactNeighborY="-2876">
        <dgm:presLayoutVars>
          <dgm:chMax val="2"/>
          <dgm:chPref val="2"/>
        </dgm:presLayoutVars>
      </dgm:prSet>
      <dgm:spPr/>
      <dgm:t>
        <a:bodyPr/>
        <a:lstStyle/>
        <a:p>
          <a:endParaRPr lang="fr-FR"/>
        </a:p>
      </dgm:t>
    </dgm:pt>
    <dgm:pt modelId="{00F9E664-119A-44F1-AC97-FF841581104F}" type="pres">
      <dgm:prSet presAssocID="{0EB1D091-C269-44D6-B49D-80EB36B54A49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8294A0-8177-465A-B9BD-AC6B0AC07299}" type="pres">
      <dgm:prSet presAssocID="{0EB1D091-C269-44D6-B49D-80EB36B54A49}" presName="RightNode" presStyleLbl="bgImgPlace1" presStyleIdx="1" presStyleCnt="2" custScaleX="306217" custScaleY="58968" custLinFactX="21926" custLinFactNeighborX="100000" custLinFactNeighborY="-4484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2E4053E6-8425-42DA-A73E-9F01240BBB85}" type="pres">
      <dgm:prSet presAssocID="{0EB1D091-C269-44D6-B49D-80EB36B54A49}" presName="TopArrow" presStyleLbl="node1" presStyleIdx="0" presStyleCnt="2" custLinFactNeighborX="5864" custLinFactNeighborY="18435"/>
      <dgm:spPr/>
    </dgm:pt>
    <dgm:pt modelId="{4D661E4D-C0BC-45DA-AEBC-967BAB6F15DB}" type="pres">
      <dgm:prSet presAssocID="{0EB1D091-C269-44D6-B49D-80EB36B54A49}" presName="BottomArrow" presStyleLbl="node1" presStyleIdx="1" presStyleCnt="2" custLinFactNeighborX="5864" custLinFactNeighborY="-26815"/>
      <dgm:spPr/>
    </dgm:pt>
  </dgm:ptLst>
  <dgm:cxnLst>
    <dgm:cxn modelId="{3EF19A20-6A07-4406-9350-D0F44962B728}" type="presOf" srcId="{695C4188-C4FD-4C44-A9E2-6FBC19C13EDE}" destId="{00F9E664-119A-44F1-AC97-FF841581104F}" srcOrd="0" destOrd="0" presId="urn:microsoft.com/office/officeart/2009/layout/ReverseList"/>
    <dgm:cxn modelId="{A3DCDE61-5084-4B93-AE9E-FCAFCF6F2B0F}" type="presOf" srcId="{0EB1D091-C269-44D6-B49D-80EB36B54A49}" destId="{11FA23F4-8C90-4418-A9F1-1B9D27C19F20}" srcOrd="0" destOrd="0" presId="urn:microsoft.com/office/officeart/2009/layout/ReverseList"/>
    <dgm:cxn modelId="{1B6480A2-3391-425C-BF12-6D310A61ED1E}" srcId="{0EB1D091-C269-44D6-B49D-80EB36B54A49}" destId="{695C4188-C4FD-4C44-A9E2-6FBC19C13EDE}" srcOrd="1" destOrd="0" parTransId="{4F61313D-9617-46B9-BED3-76BC12E53CE3}" sibTransId="{4269492B-7EEF-4F27-8370-E164AA865878}"/>
    <dgm:cxn modelId="{7A8753F1-1A68-4526-AFDE-0FB95B7B44BF}" type="presOf" srcId="{3B40A27C-33CB-4BA0-8EDE-025B6AC34DC0}" destId="{D94B0839-BA0D-4AC7-9E3E-A88F960484C0}" srcOrd="0" destOrd="0" presId="urn:microsoft.com/office/officeart/2009/layout/ReverseList"/>
    <dgm:cxn modelId="{48694F00-6AD7-4868-928A-AD1ACE2D560A}" type="presOf" srcId="{695C4188-C4FD-4C44-A9E2-6FBC19C13EDE}" destId="{D98294A0-8177-465A-B9BD-AC6B0AC07299}" srcOrd="1" destOrd="0" presId="urn:microsoft.com/office/officeart/2009/layout/ReverseList"/>
    <dgm:cxn modelId="{E21F0CEB-4B11-4C10-8003-3A95EB35BA73}" type="presOf" srcId="{3B40A27C-33CB-4BA0-8EDE-025B6AC34DC0}" destId="{1639B0DF-3449-47A4-8D5F-6F91EEE6C558}" srcOrd="1" destOrd="0" presId="urn:microsoft.com/office/officeart/2009/layout/ReverseList"/>
    <dgm:cxn modelId="{361C223F-CEB4-4615-8036-A12FA3E95825}" srcId="{0EB1D091-C269-44D6-B49D-80EB36B54A49}" destId="{3B40A27C-33CB-4BA0-8EDE-025B6AC34DC0}" srcOrd="0" destOrd="0" parTransId="{CFAD4735-7423-46AE-9177-7889DF1A9A3D}" sibTransId="{039CB9B4-6157-4944-BF41-5F15F0B55A00}"/>
    <dgm:cxn modelId="{8A2BF0E7-DAE1-4E10-8BB1-52137E7982D3}" type="presParOf" srcId="{11FA23F4-8C90-4418-A9F1-1B9D27C19F20}" destId="{D94B0839-BA0D-4AC7-9E3E-A88F960484C0}" srcOrd="0" destOrd="0" presId="urn:microsoft.com/office/officeart/2009/layout/ReverseList"/>
    <dgm:cxn modelId="{D0EE1A63-2C57-43F5-B172-3E1555F6E5D3}" type="presParOf" srcId="{11FA23F4-8C90-4418-A9F1-1B9D27C19F20}" destId="{1639B0DF-3449-47A4-8D5F-6F91EEE6C558}" srcOrd="1" destOrd="0" presId="urn:microsoft.com/office/officeart/2009/layout/ReverseList"/>
    <dgm:cxn modelId="{188C78E1-38E6-4FC1-B120-16E40D40FAA1}" type="presParOf" srcId="{11FA23F4-8C90-4418-A9F1-1B9D27C19F20}" destId="{00F9E664-119A-44F1-AC97-FF841581104F}" srcOrd="2" destOrd="0" presId="urn:microsoft.com/office/officeart/2009/layout/ReverseList"/>
    <dgm:cxn modelId="{8C7D3AB7-6160-4D1A-A7E2-1E964D33BB4C}" type="presParOf" srcId="{11FA23F4-8C90-4418-A9F1-1B9D27C19F20}" destId="{D98294A0-8177-465A-B9BD-AC6B0AC07299}" srcOrd="3" destOrd="0" presId="urn:microsoft.com/office/officeart/2009/layout/ReverseList"/>
    <dgm:cxn modelId="{4B132E6F-B4CD-4B83-A741-3454D8FF5471}" type="presParOf" srcId="{11FA23F4-8C90-4418-A9F1-1B9D27C19F20}" destId="{2E4053E6-8425-42DA-A73E-9F01240BBB85}" srcOrd="4" destOrd="0" presId="urn:microsoft.com/office/officeart/2009/layout/ReverseList"/>
    <dgm:cxn modelId="{7730EC60-0437-4C34-B1D4-07FB45B42FF8}" type="presParOf" srcId="{11FA23F4-8C90-4418-A9F1-1B9D27C19F20}" destId="{4D661E4D-C0BC-45DA-AEBC-967BAB6F15DB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8A6086-4F30-4BA7-80DE-E7974F945344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319E546-C947-44E9-B73E-4B3A4EDA4C39}">
      <dgm:prSet phldrT="[Texte]" custT="1"/>
      <dgm:spPr>
        <a:solidFill>
          <a:schemeClr val="accent3">
            <a:lumMod val="50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fr-FR" sz="1600" baseline="0" dirty="0" smtClean="0">
              <a:latin typeface="Calibri" panose="020F0502020204030204" pitchFamily="34" charset="0"/>
              <a:cs typeface="Arial" panose="020B0604020202020204" pitchFamily="34" charset="0"/>
            </a:rPr>
            <a:t>Accompagner les jeunes dans leur orientation et insertion professionnelle au travers d’actions de proximité concrètes</a:t>
          </a:r>
          <a:endParaRPr lang="fr-FR" sz="1600" dirty="0">
            <a:solidFill>
              <a:schemeClr val="bg1"/>
            </a:solidFill>
            <a:latin typeface="Calibri" panose="020F0502020204030204" pitchFamily="34" charset="0"/>
            <a:cs typeface="Arial" panose="020B0604020202020204" pitchFamily="34" charset="0"/>
          </a:endParaRPr>
        </a:p>
      </dgm:t>
    </dgm:pt>
    <dgm:pt modelId="{2C320C60-29AE-40B7-9D1B-AB4034830596}" type="parTrans" cxnId="{3D87220A-C167-4FFF-B746-1B916A9E5A6D}">
      <dgm:prSet/>
      <dgm:spPr/>
      <dgm:t>
        <a:bodyPr/>
        <a:lstStyle/>
        <a:p>
          <a:endParaRPr lang="fr-FR"/>
        </a:p>
      </dgm:t>
    </dgm:pt>
    <dgm:pt modelId="{45E6D52B-4970-4E24-9C44-8E88057D253E}" type="sibTrans" cxnId="{3D87220A-C167-4FFF-B746-1B916A9E5A6D}">
      <dgm:prSet/>
      <dgm:spPr/>
      <dgm:t>
        <a:bodyPr/>
        <a:lstStyle/>
        <a:p>
          <a:endParaRPr lang="fr-FR"/>
        </a:p>
      </dgm:t>
    </dgm:pt>
    <dgm:pt modelId="{55E5E7D7-6382-46CC-A602-0918F95129FB}">
      <dgm:prSet phldrT="[Texte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>
            <a:buClr>
              <a:srgbClr val="0091A6"/>
            </a:buClr>
            <a:buFont typeface="Calibri"/>
            <a:buNone/>
          </a:pPr>
          <a:r>
            <a:rPr lang="fr-FR" sz="1600" dirty="0" smtClean="0">
              <a:solidFill>
                <a:schemeClr val="bg1"/>
              </a:solidFill>
              <a:latin typeface="Calibri" panose="020F0502020204030204" pitchFamily="34" charset="0"/>
            </a:rPr>
            <a:t>Réfléchir à l’évolution de l’offre de formation professionnelle en lien avec les besoins économiques locaux </a:t>
          </a:r>
          <a:endParaRPr lang="fr-F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1189E7CC-92CF-4479-8895-221D61ED9C11}" type="parTrans" cxnId="{3B58808E-FEDB-4F1C-A4BD-FFF7F5A34FC1}">
      <dgm:prSet/>
      <dgm:spPr/>
      <dgm:t>
        <a:bodyPr/>
        <a:lstStyle/>
        <a:p>
          <a:endParaRPr lang="fr-FR"/>
        </a:p>
      </dgm:t>
    </dgm:pt>
    <dgm:pt modelId="{07EB38D8-2249-4CEF-B64F-AB68BB74C1BC}" type="sibTrans" cxnId="{3B58808E-FEDB-4F1C-A4BD-FFF7F5A34FC1}">
      <dgm:prSet/>
      <dgm:spPr/>
      <dgm:t>
        <a:bodyPr/>
        <a:lstStyle/>
        <a:p>
          <a:endParaRPr lang="fr-FR"/>
        </a:p>
      </dgm:t>
    </dgm:pt>
    <dgm:pt modelId="{3B958454-EA03-41C1-8BB5-DFB8DB5A6EF2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FR" sz="1600" dirty="0" smtClean="0">
              <a:solidFill>
                <a:schemeClr val="bg1"/>
              </a:solidFill>
              <a:latin typeface="Calibri" panose="020F0502020204030204" pitchFamily="34" charset="0"/>
            </a:rPr>
            <a:t>Promouvoir l’esprit d’entreprendre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600" dirty="0" smtClean="0">
              <a:solidFill>
                <a:schemeClr val="bg1"/>
              </a:solidFill>
              <a:latin typeface="Calibri" panose="020F0502020204030204" pitchFamily="34" charset="0"/>
            </a:rPr>
            <a:t>et développer l’alternance</a:t>
          </a:r>
        </a:p>
      </dgm:t>
    </dgm:pt>
    <dgm:pt modelId="{030163CE-9340-4F76-ADE5-D734E321179B}" type="parTrans" cxnId="{BB15E738-9289-4700-B70C-5A82820F108A}">
      <dgm:prSet/>
      <dgm:spPr/>
      <dgm:t>
        <a:bodyPr/>
        <a:lstStyle/>
        <a:p>
          <a:endParaRPr lang="fr-FR"/>
        </a:p>
      </dgm:t>
    </dgm:pt>
    <dgm:pt modelId="{47B9F3DA-925E-40A3-A6DD-3AE8D30857CA}" type="sibTrans" cxnId="{BB15E738-9289-4700-B70C-5A82820F108A}">
      <dgm:prSet/>
      <dgm:spPr/>
      <dgm:t>
        <a:bodyPr/>
        <a:lstStyle/>
        <a:p>
          <a:endParaRPr lang="fr-FR"/>
        </a:p>
      </dgm:t>
    </dgm:pt>
    <dgm:pt modelId="{76B4723C-96AF-44C7-9755-EBE2DAEAF05F}">
      <dgm:prSet phldrT="[Texte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>
            <a:buClr>
              <a:srgbClr val="0091A6"/>
            </a:buClr>
            <a:buFont typeface="Calibri"/>
            <a:buNone/>
          </a:pPr>
          <a:r>
            <a:rPr lang="fr-FR" sz="1600" dirty="0" smtClean="0">
              <a:latin typeface="Calibri" panose="020F0502020204030204" pitchFamily="34" charset="0"/>
            </a:rPr>
            <a:t>Favoriser la découverte des métiers auprès des jeunes et les sensibiliser aux métiers et aux entreprises de leur secteur</a:t>
          </a:r>
          <a:endParaRPr lang="fr-F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2A0FDE2D-1B8D-4A37-9B86-29B50890BA9A}" type="parTrans" cxnId="{272CAFA9-3B0F-41A9-8373-E97BC2F6D84D}">
      <dgm:prSet/>
      <dgm:spPr/>
      <dgm:t>
        <a:bodyPr/>
        <a:lstStyle/>
        <a:p>
          <a:endParaRPr lang="fr-FR"/>
        </a:p>
      </dgm:t>
    </dgm:pt>
    <dgm:pt modelId="{02BE2B72-E4F6-45FA-84E6-E288F3CF3DC1}" type="sibTrans" cxnId="{272CAFA9-3B0F-41A9-8373-E97BC2F6D84D}">
      <dgm:prSet/>
      <dgm:spPr/>
      <dgm:t>
        <a:bodyPr/>
        <a:lstStyle/>
        <a:p>
          <a:endParaRPr lang="fr-FR"/>
        </a:p>
      </dgm:t>
    </dgm:pt>
    <dgm:pt modelId="{DF1068EF-E76D-490A-8BB5-6E25CDADF4E2}" type="pres">
      <dgm:prSet presAssocID="{758A6086-4F30-4BA7-80DE-E7974F94534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973294D-3058-4478-B87F-20C9214B9E02}" type="pres">
      <dgm:prSet presAssocID="{758A6086-4F30-4BA7-80DE-E7974F945344}" presName="axisShape" presStyleLbl="bgShp" presStyleIdx="0" presStyleCnt="1"/>
      <dgm:spPr>
        <a:solidFill>
          <a:schemeClr val="bg2"/>
        </a:solidFill>
      </dgm:spPr>
      <dgm:t>
        <a:bodyPr/>
        <a:lstStyle/>
        <a:p>
          <a:endParaRPr lang="fr-FR"/>
        </a:p>
      </dgm:t>
    </dgm:pt>
    <dgm:pt modelId="{15CD176C-64E7-462A-A3D5-35D6BC2488A2}" type="pres">
      <dgm:prSet presAssocID="{758A6086-4F30-4BA7-80DE-E7974F945344}" presName="rect1" presStyleLbl="node1" presStyleIdx="0" presStyleCnt="4" custScaleX="228046" custScaleY="105175" custLinFactNeighborX="-63485" custLinFactNeighborY="-26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CD7B5F-5A5A-4CF6-A0FE-F7E1C2B4FDD6}" type="pres">
      <dgm:prSet presAssocID="{758A6086-4F30-4BA7-80DE-E7974F945344}" presName="rect2" presStyleLbl="node1" presStyleIdx="1" presStyleCnt="4" custScaleX="237199" custScaleY="110495" custLinFactNeighborX="80447" custLinFactNeighborY="-2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D01CCF-E9BB-4575-BD9F-C4F56ED472F2}" type="pres">
      <dgm:prSet presAssocID="{758A6086-4F30-4BA7-80DE-E7974F945344}" presName="rect3" presStyleLbl="node1" presStyleIdx="2" presStyleCnt="4" custScaleX="228785" custScaleY="115678" custLinFactNeighborX="-63116" custLinFactNeighborY="71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145BD3-885D-4266-8CBD-D47FEF7A1E23}" type="pres">
      <dgm:prSet presAssocID="{758A6086-4F30-4BA7-80DE-E7974F945344}" presName="rect4" presStyleLbl="node1" presStyleIdx="3" presStyleCnt="4" custScaleX="236806" custScaleY="110022" custLinFactNeighborX="66067" custLinFactNeighborY="49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B15E738-9289-4700-B70C-5A82820F108A}" srcId="{758A6086-4F30-4BA7-80DE-E7974F945344}" destId="{3B958454-EA03-41C1-8BB5-DFB8DB5A6EF2}" srcOrd="3" destOrd="0" parTransId="{030163CE-9340-4F76-ADE5-D734E321179B}" sibTransId="{47B9F3DA-925E-40A3-A6DD-3AE8D30857CA}"/>
    <dgm:cxn modelId="{3B58808E-FEDB-4F1C-A4BD-FFF7F5A34FC1}" srcId="{758A6086-4F30-4BA7-80DE-E7974F945344}" destId="{55E5E7D7-6382-46CC-A602-0918F95129FB}" srcOrd="2" destOrd="0" parTransId="{1189E7CC-92CF-4479-8895-221D61ED9C11}" sibTransId="{07EB38D8-2249-4CEF-B64F-AB68BB74C1BC}"/>
    <dgm:cxn modelId="{272CAFA9-3B0F-41A9-8373-E97BC2F6D84D}" srcId="{758A6086-4F30-4BA7-80DE-E7974F945344}" destId="{76B4723C-96AF-44C7-9755-EBE2DAEAF05F}" srcOrd="1" destOrd="0" parTransId="{2A0FDE2D-1B8D-4A37-9B86-29B50890BA9A}" sibTransId="{02BE2B72-E4F6-45FA-84E6-E288F3CF3DC1}"/>
    <dgm:cxn modelId="{BE9F47FE-D124-4DE5-BEDB-029E3BD73775}" type="presOf" srcId="{76B4723C-96AF-44C7-9755-EBE2DAEAF05F}" destId="{4ECD7B5F-5A5A-4CF6-A0FE-F7E1C2B4FDD6}" srcOrd="0" destOrd="0" presId="urn:microsoft.com/office/officeart/2005/8/layout/matrix2"/>
    <dgm:cxn modelId="{C2042C00-A730-4E1F-9B16-7353AEDAC505}" type="presOf" srcId="{55E5E7D7-6382-46CC-A602-0918F95129FB}" destId="{22D01CCF-E9BB-4575-BD9F-C4F56ED472F2}" srcOrd="0" destOrd="0" presId="urn:microsoft.com/office/officeart/2005/8/layout/matrix2"/>
    <dgm:cxn modelId="{3AB8FF41-CBBE-498C-B36B-3666A5C1282D}" type="presOf" srcId="{758A6086-4F30-4BA7-80DE-E7974F945344}" destId="{DF1068EF-E76D-490A-8BB5-6E25CDADF4E2}" srcOrd="0" destOrd="0" presId="urn:microsoft.com/office/officeart/2005/8/layout/matrix2"/>
    <dgm:cxn modelId="{3D87220A-C167-4FFF-B746-1B916A9E5A6D}" srcId="{758A6086-4F30-4BA7-80DE-E7974F945344}" destId="{4319E546-C947-44E9-B73E-4B3A4EDA4C39}" srcOrd="0" destOrd="0" parTransId="{2C320C60-29AE-40B7-9D1B-AB4034830596}" sibTransId="{45E6D52B-4970-4E24-9C44-8E88057D253E}"/>
    <dgm:cxn modelId="{8036FA40-08C3-43C0-A8ED-5DB3B00B96D0}" type="presOf" srcId="{3B958454-EA03-41C1-8BB5-DFB8DB5A6EF2}" destId="{FB145BD3-885D-4266-8CBD-D47FEF7A1E23}" srcOrd="0" destOrd="0" presId="urn:microsoft.com/office/officeart/2005/8/layout/matrix2"/>
    <dgm:cxn modelId="{CB9D452C-DC82-4C25-8921-758DC90BB94A}" type="presOf" srcId="{4319E546-C947-44E9-B73E-4B3A4EDA4C39}" destId="{15CD176C-64E7-462A-A3D5-35D6BC2488A2}" srcOrd="0" destOrd="0" presId="urn:microsoft.com/office/officeart/2005/8/layout/matrix2"/>
    <dgm:cxn modelId="{9BA66E04-EAA4-4893-AFB0-9832FB895E31}" type="presParOf" srcId="{DF1068EF-E76D-490A-8BB5-6E25CDADF4E2}" destId="{F973294D-3058-4478-B87F-20C9214B9E02}" srcOrd="0" destOrd="0" presId="urn:microsoft.com/office/officeart/2005/8/layout/matrix2"/>
    <dgm:cxn modelId="{D6AF68BD-787A-413A-AB5E-D6C2DE192C3F}" type="presParOf" srcId="{DF1068EF-E76D-490A-8BB5-6E25CDADF4E2}" destId="{15CD176C-64E7-462A-A3D5-35D6BC2488A2}" srcOrd="1" destOrd="0" presId="urn:microsoft.com/office/officeart/2005/8/layout/matrix2"/>
    <dgm:cxn modelId="{29BE5EDA-7FC0-4FF8-9567-D0A62482698D}" type="presParOf" srcId="{DF1068EF-E76D-490A-8BB5-6E25CDADF4E2}" destId="{4ECD7B5F-5A5A-4CF6-A0FE-F7E1C2B4FDD6}" srcOrd="2" destOrd="0" presId="urn:microsoft.com/office/officeart/2005/8/layout/matrix2"/>
    <dgm:cxn modelId="{FF23191E-939C-4865-B078-B692F8A1813F}" type="presParOf" srcId="{DF1068EF-E76D-490A-8BB5-6E25CDADF4E2}" destId="{22D01CCF-E9BB-4575-BD9F-C4F56ED472F2}" srcOrd="3" destOrd="0" presId="urn:microsoft.com/office/officeart/2005/8/layout/matrix2"/>
    <dgm:cxn modelId="{B62B7C31-A848-4C8A-807A-15388F44063F}" type="presParOf" srcId="{DF1068EF-E76D-490A-8BB5-6E25CDADF4E2}" destId="{FB145BD3-885D-4266-8CBD-D47FEF7A1E2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9B0DF-3449-47A4-8D5F-6F91EEE6C558}">
      <dsp:nvSpPr>
        <dsp:cNvPr id="0" name=""/>
        <dsp:cNvSpPr/>
      </dsp:nvSpPr>
      <dsp:spPr>
        <a:xfrm rot="16200000">
          <a:off x="1998531" y="-162676"/>
          <a:ext cx="851961" cy="227018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95250" rIns="85725" bIns="95250" numCol="1" spcCol="1270" anchor="t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bg1"/>
              </a:solidFill>
            </a:rPr>
            <a:t>Représentant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bg1"/>
              </a:solidFill>
            </a:rPr>
            <a:t>de l’Éducation</a:t>
          </a:r>
          <a:endParaRPr lang="fr-FR" sz="1500" kern="1200" dirty="0">
            <a:solidFill>
              <a:schemeClr val="bg1"/>
            </a:solidFill>
          </a:endParaRPr>
        </a:p>
      </dsp:txBody>
      <dsp:txXfrm rot="5400000">
        <a:off x="1331019" y="588030"/>
        <a:ext cx="2228584" cy="768767"/>
      </dsp:txXfrm>
    </dsp:sp>
    <dsp:sp modelId="{D98294A0-8177-465A-B9BD-AC6B0AC07299}">
      <dsp:nvSpPr>
        <dsp:cNvPr id="0" name=""/>
        <dsp:cNvSpPr/>
      </dsp:nvSpPr>
      <dsp:spPr>
        <a:xfrm rot="5400000">
          <a:off x="4652510" y="-263135"/>
          <a:ext cx="765527" cy="24293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95250" rIns="57150" bIns="95250" numCol="1" spcCol="1270" anchor="t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bg1"/>
              </a:solidFill>
            </a:rPr>
            <a:t>Représentant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bg1"/>
              </a:solidFill>
            </a:rPr>
            <a:t>de l’entreprise</a:t>
          </a:r>
          <a:endParaRPr lang="fr-FR" sz="1500" kern="1200" dirty="0">
            <a:solidFill>
              <a:schemeClr val="bg1"/>
            </a:solidFill>
          </a:endParaRPr>
        </a:p>
      </dsp:txBody>
      <dsp:txXfrm rot="-5400000">
        <a:off x="3820599" y="606153"/>
        <a:ext cx="2391973" cy="690773"/>
      </dsp:txXfrm>
    </dsp:sp>
    <dsp:sp modelId="{2E4053E6-8425-42DA-A73E-9F01240BBB85}">
      <dsp:nvSpPr>
        <dsp:cNvPr id="0" name=""/>
        <dsp:cNvSpPr/>
      </dsp:nvSpPr>
      <dsp:spPr>
        <a:xfrm>
          <a:off x="3287169" y="152886"/>
          <a:ext cx="829366" cy="82932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61E4D-C0BC-45DA-AEBC-967BAB6F15DB}">
      <dsp:nvSpPr>
        <dsp:cNvPr id="0" name=""/>
        <dsp:cNvSpPr/>
      </dsp:nvSpPr>
      <dsp:spPr>
        <a:xfrm rot="10800000">
          <a:off x="3287169" y="967589"/>
          <a:ext cx="829366" cy="82932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3294D-3058-4478-B87F-20C9214B9E02}">
      <dsp:nvSpPr>
        <dsp:cNvPr id="0" name=""/>
        <dsp:cNvSpPr/>
      </dsp:nvSpPr>
      <dsp:spPr>
        <a:xfrm>
          <a:off x="1688865" y="0"/>
          <a:ext cx="3794912" cy="379491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bg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CD176C-64E7-462A-A3D5-35D6BC2488A2}">
      <dsp:nvSpPr>
        <dsp:cNvPr id="0" name=""/>
        <dsp:cNvSpPr/>
      </dsp:nvSpPr>
      <dsp:spPr>
        <a:xfrm>
          <a:off x="7" y="166953"/>
          <a:ext cx="3461658" cy="1596519"/>
        </a:xfrm>
        <a:prstGeom prst="roundRec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baseline="0" dirty="0" smtClean="0">
              <a:latin typeface="Calibri" panose="020F0502020204030204" pitchFamily="34" charset="0"/>
              <a:cs typeface="Arial" panose="020B0604020202020204" pitchFamily="34" charset="0"/>
            </a:rPr>
            <a:t>Accompagner les jeunes dans leur orientation et insertion professionnelle au travers d’actions de proximité concrètes</a:t>
          </a:r>
          <a:endParaRPr lang="fr-FR" sz="1600" kern="1200" dirty="0">
            <a:solidFill>
              <a:schemeClr val="bg1"/>
            </a:solidFill>
            <a:latin typeface="Calibri" panose="020F0502020204030204" pitchFamily="34" charset="0"/>
            <a:cs typeface="Arial" panose="020B0604020202020204" pitchFamily="34" charset="0"/>
          </a:endParaRPr>
        </a:p>
      </dsp:txBody>
      <dsp:txXfrm>
        <a:off x="77943" y="244889"/>
        <a:ext cx="3305786" cy="1440647"/>
      </dsp:txXfrm>
    </dsp:sp>
    <dsp:sp modelId="{4ECD7B5F-5A5A-4CF6-A0FE-F7E1C2B4FDD6}">
      <dsp:nvSpPr>
        <dsp:cNvPr id="0" name=""/>
        <dsp:cNvSpPr/>
      </dsp:nvSpPr>
      <dsp:spPr>
        <a:xfrm>
          <a:off x="3635905" y="162824"/>
          <a:ext cx="3600597" cy="1677275"/>
        </a:xfrm>
        <a:prstGeom prst="roundRec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0091A6"/>
            </a:buClr>
            <a:buFont typeface="Calibri"/>
            <a:buNone/>
          </a:pPr>
          <a:r>
            <a:rPr lang="fr-FR" sz="1600" kern="1200" dirty="0" smtClean="0">
              <a:latin typeface="Calibri" panose="020F0502020204030204" pitchFamily="34" charset="0"/>
            </a:rPr>
            <a:t>Favoriser la découverte des métiers auprès des jeunes et les sensibiliser aux métiers et aux entreprises de leur secteur</a:t>
          </a:r>
          <a:endParaRPr lang="fr-F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>
        <a:off x="3717783" y="244702"/>
        <a:ext cx="3436841" cy="1513519"/>
      </dsp:txXfrm>
    </dsp:sp>
    <dsp:sp modelId="{22D01CCF-E9BB-4575-BD9F-C4F56ED472F2}">
      <dsp:nvSpPr>
        <dsp:cNvPr id="0" name=""/>
        <dsp:cNvSpPr/>
      </dsp:nvSpPr>
      <dsp:spPr>
        <a:xfrm>
          <a:off x="0" y="2019318"/>
          <a:ext cx="3472875" cy="1755951"/>
        </a:xfrm>
        <a:prstGeom prst="roundRec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0091A6"/>
            </a:buClr>
            <a:buFont typeface="Calibri"/>
            <a:buNone/>
          </a:pPr>
          <a:r>
            <a:rPr lang="fr-F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Réfléchir à l’évolution de l’offre de formation professionnelle en lien avec les besoins économiques locaux </a:t>
          </a:r>
          <a:endParaRPr lang="fr-F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>
        <a:off x="85718" y="2105036"/>
        <a:ext cx="3301439" cy="1584515"/>
      </dsp:txXfrm>
    </dsp:sp>
    <dsp:sp modelId="{FB145BD3-885D-4266-8CBD-D47FEF7A1E23}">
      <dsp:nvSpPr>
        <dsp:cNvPr id="0" name=""/>
        <dsp:cNvSpPr/>
      </dsp:nvSpPr>
      <dsp:spPr>
        <a:xfrm>
          <a:off x="3641871" y="2029033"/>
          <a:ext cx="3594631" cy="1670095"/>
        </a:xfrm>
        <a:prstGeom prst="roundRec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Promouvoir l’esprit d’entreprendre 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et développer l’alternance</a:t>
          </a:r>
        </a:p>
      </dsp:txBody>
      <dsp:txXfrm>
        <a:off x="3723398" y="2110560"/>
        <a:ext cx="3431577" cy="1507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587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8FF96F19-6D01-416E-9578-267642BB41BF}" type="datetimeFigureOut">
              <a:rPr lang="fr-FR" smtClean="0"/>
              <a:t>17/03/2022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2766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587" y="9432766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CB4F1387-4D7A-4883-AF95-75684D1703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198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765175"/>
            <a:ext cx="5029200" cy="37719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déplacer la diapo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777422" y="4779088"/>
            <a:ext cx="6219012" cy="45273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162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3373628" cy="50272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163" name="PlaceHolder 4"/>
          <p:cNvSpPr>
            <a:spLocks noGrp="1"/>
          </p:cNvSpPr>
          <p:nvPr>
            <p:ph type="dt"/>
          </p:nvPr>
        </p:nvSpPr>
        <p:spPr>
          <a:xfrm>
            <a:off x="4400228" y="1"/>
            <a:ext cx="3373628" cy="50272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164" name="PlaceHolder 5"/>
          <p:cNvSpPr>
            <a:spLocks noGrp="1"/>
          </p:cNvSpPr>
          <p:nvPr>
            <p:ph type="ftr"/>
          </p:nvPr>
        </p:nvSpPr>
        <p:spPr>
          <a:xfrm>
            <a:off x="0" y="9558537"/>
            <a:ext cx="3373628" cy="50272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65" name="PlaceHolder 6"/>
          <p:cNvSpPr>
            <a:spLocks noGrp="1"/>
          </p:cNvSpPr>
          <p:nvPr>
            <p:ph type="sldNum"/>
          </p:nvPr>
        </p:nvSpPr>
        <p:spPr>
          <a:xfrm>
            <a:off x="4400228" y="9558537"/>
            <a:ext cx="3373628" cy="50272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0E28568-C77A-47FA-9030-ECAFA43999ED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0789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1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6053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2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6068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0" dirty="0" smtClean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3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5917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4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0677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5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8588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6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2728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2000"/>
            <a:ext cx="5032375" cy="37750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14583">
              <a:buFont typeface="+mj-lt"/>
              <a:buNone/>
              <a:defRPr/>
            </a:pPr>
            <a:endParaRPr lang="fr-FR" b="1" baseline="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spc="-1">
                <a:latin typeface="Times New Roman"/>
              </a:rPr>
              <a:t>7</a:t>
            </a:fld>
            <a:endParaRPr lang="fr-FR" sz="14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0697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8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0529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0E28568-C77A-47FA-9030-ECAFA43999ED}" type="slidenum">
              <a:rPr lang="fr-FR" sz="1400" b="0" strike="noStrike" spc="-1" smtClean="0">
                <a:latin typeface="Times New Roman"/>
              </a:rPr>
              <a:t>9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675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75355E5-0043-478D-933A-B6E8AC40BC7A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87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5436-D6B8-4D8B-AB95-5EA05D2FD0C3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7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0D99-2E0C-4EA1-BD00-B0982CBA7EE7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9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46BC-8CC2-4BDB-91D6-4510287F6A9E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97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8E57AB-8E9E-4441-96E4-F458D0FAC840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975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6CC9-EF40-479F-B6B2-7084A7537287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6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882D-B0BC-4C96-A84C-6C39A9DCC880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7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5124-1EC9-4A70-B5D3-0D977A97A856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8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42D-B714-4AA1-91DD-F1D6D2DD78D6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6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EC98-79BE-454D-BAF2-242081AC957A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835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194FA73-2565-4E88-8319-854B39630731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618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1BACA8-37A8-4993-93A3-CCD89B21CBA3}" type="datetime1">
              <a:rPr lang="en-US" smtClean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76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ascale.Morandini@ac-nancy-metz.fr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mailto:anne.engel-helard@ac-nancy-metz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="" xmlns:a16="http://schemas.microsoft.com/office/drawing/2014/main" id="{23522FE7-5A29-4EF6-B1EF-2CA55748A7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9" name="Picture 108">
            <a:extLst>
              <a:ext uri="{FF2B5EF4-FFF2-40B4-BE49-F238E27FC236}">
                <a16:creationId xmlns="" xmlns:a16="http://schemas.microsoft.com/office/drawing/2014/main" id="{C2192E09-EBC7-416C-B887-DFF915D7F4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11" name="Straight Connector 110">
            <a:extLst>
              <a:ext uri="{FF2B5EF4-FFF2-40B4-BE49-F238E27FC236}">
                <a16:creationId xmlns="" xmlns:a16="http://schemas.microsoft.com/office/drawing/2014/main" id="{2924498D-E084-44BE-A196-CFCE355643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="" xmlns:a16="http://schemas.microsoft.com/office/drawing/2014/main" id="{3BBC7667-C352-4842-9AFD-E5C16AD002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15" name="Rectangle 114">
            <a:extLst>
              <a:ext uri="{FF2B5EF4-FFF2-40B4-BE49-F238E27FC236}">
                <a16:creationId xmlns="" xmlns:a16="http://schemas.microsoft.com/office/drawing/2014/main" id="{1C69834E-5EEE-4D61-833E-0492889645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="" xmlns:a16="http://schemas.microsoft.com/office/drawing/2014/main" id="{5B033D76-5800-44B6-AFE9-EE21069351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="" xmlns:a16="http://schemas.microsoft.com/office/drawing/2014/main" id="{522D6F85-FFBA-4F81-AEE5-AAA17CB7AA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="" xmlns:a16="http://schemas.microsoft.com/office/drawing/2014/main" id="{13B31514-E6DF-4357-9EEA-EFB7983080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CustomShape 1"/>
          <p:cNvSpPr/>
          <p:nvPr/>
        </p:nvSpPr>
        <p:spPr>
          <a:xfrm>
            <a:off x="1167803" y="1584552"/>
            <a:ext cx="6824441" cy="253725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0" rtlCol="0" anchor="ctr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000" b="1" strike="noStrike" cap="all" spc="-1" dirty="0" smtClean="0">
              <a:solidFill>
                <a:srgbClr val="C0000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000" b="1" cap="all" spc="-1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strike="noStrike" cap="all" spc="-1" dirty="0" smtClean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+mj-cs"/>
              </a:rPr>
              <a:t>Les </a:t>
            </a:r>
            <a:r>
              <a:rPr lang="en-US" sz="3000" b="1" cap="all" spc="-1" dirty="0" smtClean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+mj-cs"/>
              </a:rPr>
              <a:t>CLÉE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cap="all" spc="-1" dirty="0" smtClean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strike="noStrike" cap="all" spc="-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MISE EN PLACE DES COMITÉS </a:t>
            </a:r>
            <a:r>
              <a:rPr lang="en-US" sz="3000" b="1" strike="noStrike" cap="all" spc="-1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Locaux</a:t>
            </a:r>
            <a:r>
              <a:rPr lang="en-US" sz="3000" b="1" strike="noStrike" cap="all" spc="-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endParaRPr lang="en-US" sz="3000" b="1" strike="noStrike" cap="all" spc="-1" dirty="0" smtClean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cap="all" spc="-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ÉCOLE ENTREPRISE</a:t>
            </a:r>
            <a:r>
              <a:rPr lang="en-US" sz="3000" b="1" strike="noStrike" cap="all" spc="-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en-US" sz="3000" cap="all" dirty="0">
                <a:solidFill>
                  <a:srgbClr val="454545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000" cap="all" dirty="0">
                <a:solidFill>
                  <a:srgbClr val="454545"/>
                </a:solidFill>
                <a:latin typeface="+mj-lt"/>
                <a:ea typeface="+mj-ea"/>
                <a:cs typeface="+mj-cs"/>
              </a:rPr>
            </a:br>
            <a:endParaRPr lang="en-US" sz="3000" strike="noStrike" cap="all" spc="-1" dirty="0">
              <a:solidFill>
                <a:srgbClr val="454545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="" xmlns:a16="http://schemas.microsoft.com/office/drawing/2014/main" id="{B67216E4-268C-44D1-8572-48EF876501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454" y="5758514"/>
            <a:ext cx="1166048" cy="808711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E68F6F3-B92F-47E2-88C5-8B2D505D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308" y="1241132"/>
            <a:ext cx="6571343" cy="601614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Sommaire</a:t>
            </a:r>
            <a: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b="1" cap="all" dirty="0">
                <a:solidFill>
                  <a:srgbClr val="454545"/>
                </a:solidFill>
              </a:rPr>
              <a:t/>
            </a:r>
            <a:br>
              <a:rPr lang="en-US" sz="2700" b="1" cap="all" dirty="0">
                <a:solidFill>
                  <a:srgbClr val="454545"/>
                </a:solidFill>
              </a:rPr>
            </a:br>
            <a:endParaRPr lang="fr-FR" sz="27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1462C9D5-AAD8-4BD5-B1F4-B7AFE1E48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3931" y="2375018"/>
            <a:ext cx="7089669" cy="3185273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>
                <a:latin typeface="Calibri" panose="020F0502020204030204" pitchFamily="34" charset="0"/>
              </a:rPr>
              <a:t>Présentation du </a:t>
            </a:r>
            <a:r>
              <a:rPr lang="fr-FR" sz="2000" spc="-1" dirty="0" smtClean="0">
                <a:latin typeface="Calibri" panose="020F0502020204030204" pitchFamily="34" charset="0"/>
              </a:rPr>
              <a:t>CLÉÉ</a:t>
            </a: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Objectifs </a:t>
            </a: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Organisation territoriale des CLÉÉ en région académique</a:t>
            </a: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Composition </a:t>
            </a: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Organisation </a:t>
            </a: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Atouts </a:t>
            </a:r>
            <a:r>
              <a:rPr lang="fr-FR" sz="2000" spc="-1" dirty="0">
                <a:latin typeface="Calibri" panose="020F0502020204030204" pitchFamily="34" charset="0"/>
              </a:rPr>
              <a:t>des </a:t>
            </a:r>
            <a:r>
              <a:rPr lang="fr-FR" sz="2000" spc="-1" dirty="0" smtClean="0">
                <a:latin typeface="Calibri" panose="020F0502020204030204" pitchFamily="34" charset="0"/>
              </a:rPr>
              <a:t>CLÉÉ</a:t>
            </a:r>
            <a:endParaRPr lang="fr-FR" sz="2000" spc="-1" dirty="0">
              <a:latin typeface="Calibri" panose="020F0502020204030204" pitchFamily="34" charset="0"/>
            </a:endParaRP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r>
              <a:rPr lang="fr-FR" sz="2000" spc="-1" dirty="0" smtClean="0">
                <a:latin typeface="Calibri" panose="020F0502020204030204" pitchFamily="34" charset="0"/>
              </a:rPr>
              <a:t>Ressources </a:t>
            </a:r>
            <a:r>
              <a:rPr lang="fr-FR" sz="2000" spc="-1" dirty="0" smtClean="0">
                <a:latin typeface="Calibri" panose="020F0502020204030204" pitchFamily="34" charset="0"/>
              </a:rPr>
              <a:t>académiques </a:t>
            </a: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endParaRPr lang="fr-FR" sz="2000" spc="-1" dirty="0" smtClean="0">
              <a:latin typeface="Calibri" panose="020F0502020204030204" pitchFamily="34" charset="0"/>
            </a:endParaRP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endParaRPr lang="fr-FR" sz="2000" spc="-1" dirty="0">
              <a:latin typeface="Calibri" panose="020F0502020204030204" pitchFamily="34" charset="0"/>
            </a:endParaRP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endParaRPr lang="fr-FR" sz="2000" spc="-1" dirty="0" smtClean="0">
              <a:latin typeface="Calibri" panose="020F0502020204030204" pitchFamily="34" charset="0"/>
            </a:endParaRPr>
          </a:p>
          <a:p>
            <a:pPr marL="457200" indent="-457200" algn="just">
              <a:spcBef>
                <a:spcPts val="380"/>
              </a:spcBef>
              <a:buFont typeface="+mj-lt"/>
              <a:buAutoNum type="arabicPeriod"/>
            </a:pPr>
            <a:endParaRPr lang="fr-FR" sz="2000" spc="-1" dirty="0" smtClean="0">
              <a:latin typeface="Calibri" panose="020F050202020403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endParaRPr lang="fr-FR" sz="2000" spc="-1" dirty="0" smtClean="0">
              <a:latin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380"/>
              </a:spcBef>
              <a:buNone/>
            </a:pPr>
            <a:endParaRPr lang="fr-FR" spc="-1" dirty="0">
              <a:latin typeface="Calibri" panose="020F050202020403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380"/>
              </a:spcBef>
              <a:buFont typeface="+mj-lt"/>
              <a:buAutoNum type="arabicPeriod"/>
            </a:pPr>
            <a:endParaRPr lang="fr-FR" b="0" strike="noStrike" spc="-1" dirty="0">
              <a:latin typeface="Calibri" panose="020F0502020204030204" pitchFamily="34" charset="0"/>
            </a:endParaRPr>
          </a:p>
          <a:p>
            <a:endParaRPr lang="fr-FR" dirty="0">
              <a:latin typeface="Calibri" panose="020F05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51A683A3-3560-4A03-B03B-93F01812B3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7" y="136857"/>
            <a:ext cx="1166048" cy="80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E68F6F3-B92F-47E2-88C5-8B2D505D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26" y="945568"/>
            <a:ext cx="7705724" cy="839739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spc="-1" dirty="0" smtClean="0">
                <a:solidFill>
                  <a:srgbClr val="C00000"/>
                </a:solidFill>
                <a:latin typeface="Calibri"/>
              </a:rPr>
              <a:t>CLÉÉ</a:t>
            </a:r>
            <a:r>
              <a:rPr lang="fr-FR" spc="-1" dirty="0" smtClean="0">
                <a:solidFill>
                  <a:srgbClr val="C00000"/>
                </a:solidFill>
                <a:latin typeface="Calibri"/>
              </a:rPr>
              <a:t/>
            </a:r>
            <a:br>
              <a:rPr lang="fr-FR" spc="-1" dirty="0" smtClean="0">
                <a:solidFill>
                  <a:srgbClr val="C00000"/>
                </a:solidFill>
                <a:latin typeface="Calibri"/>
              </a:rPr>
            </a:br>
            <a:r>
              <a:rPr lang="fr-FR" spc="-1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fr-FR" sz="2000" spc="-1" dirty="0" smtClean="0">
                <a:solidFill>
                  <a:srgbClr val="C00000"/>
                </a:solidFill>
                <a:latin typeface="Calibri"/>
              </a:rPr>
              <a:t>- </a:t>
            </a:r>
            <a:r>
              <a:rPr lang="fr-FR" sz="2200" spc="-1" dirty="0" smtClean="0">
                <a:solidFill>
                  <a:srgbClr val="C00000"/>
                </a:solidFill>
                <a:latin typeface="Calibri"/>
              </a:rPr>
              <a:t>Trait d’union entre l’école et l’entreprise -</a:t>
            </a:r>
            <a:endParaRPr lang="fr-FR" sz="22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1462C9D5-AAD8-4BD5-B1F4-B7AFE1E48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5350" y="2013936"/>
            <a:ext cx="7619999" cy="2243739"/>
          </a:xfrm>
        </p:spPr>
        <p:txBody>
          <a:bodyPr>
            <a:normAutofit fontScale="92500" lnSpcReduction="10000"/>
          </a:bodyPr>
          <a:lstStyle/>
          <a:p>
            <a:pPr marL="720" indent="0" algn="ctr">
              <a:lnSpc>
                <a:spcPct val="100000"/>
              </a:lnSpc>
              <a:spcBef>
                <a:spcPts val="641"/>
              </a:spcBef>
              <a:buClr>
                <a:srgbClr val="0091A6"/>
              </a:buClr>
              <a:buNone/>
            </a:pPr>
            <a:endParaRPr lang="fr-FR" sz="1200" b="0" strike="noStrike" spc="-1" dirty="0" smtClean="0">
              <a:solidFill>
                <a:srgbClr val="C00000"/>
              </a:solidFill>
              <a:latin typeface="Calibri"/>
            </a:endParaRPr>
          </a:p>
          <a:p>
            <a:pPr marL="720" indent="0" algn="ctr">
              <a:lnSpc>
                <a:spcPct val="100000"/>
              </a:lnSpc>
              <a:spcBef>
                <a:spcPts val="641"/>
              </a:spcBef>
              <a:buClr>
                <a:srgbClr val="0091A6"/>
              </a:buClr>
              <a:buNone/>
            </a:pPr>
            <a:r>
              <a:rPr lang="fr-FR" b="0" i="1" strike="noStrike" spc="-1" dirty="0" smtClean="0">
                <a:latin typeface="Calibri"/>
              </a:rPr>
              <a:t>Un lieu d’échanges et de ressources pour :</a:t>
            </a:r>
          </a:p>
          <a:p>
            <a:pPr marL="720" indent="0">
              <a:lnSpc>
                <a:spcPct val="100000"/>
              </a:lnSpc>
              <a:spcBef>
                <a:spcPts val="641"/>
              </a:spcBef>
              <a:buClr>
                <a:srgbClr val="0091A6"/>
              </a:buClr>
              <a:buNone/>
            </a:pPr>
            <a:endParaRPr lang="fr-FR" sz="11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360" algn="just">
              <a:lnSpc>
                <a:spcPct val="100000"/>
              </a:lnSpc>
              <a:spcBef>
                <a:spcPts val="641"/>
              </a:spcBef>
              <a:buClrTx/>
              <a:buFont typeface="Symbol" panose="05050102010706020507" pitchFamily="18" charset="2"/>
              <a:buChar char="®"/>
            </a:pPr>
            <a:r>
              <a:rPr lang="fr-FR" b="0" strike="noStrike" spc="-1" dirty="0" smtClean="0">
                <a:solidFill>
                  <a:srgbClr val="C00000"/>
                </a:solidFill>
                <a:latin typeface="Calibri"/>
              </a:rPr>
              <a:t>Tisser</a:t>
            </a:r>
            <a:r>
              <a:rPr lang="fr-FR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fr-FR" b="0" strike="noStrike" spc="-1" dirty="0">
                <a:solidFill>
                  <a:srgbClr val="C00000"/>
                </a:solidFill>
                <a:latin typeface="Calibri"/>
              </a:rPr>
              <a:t>des liens </a:t>
            </a:r>
            <a:r>
              <a:rPr lang="fr-FR" b="0" strike="noStrike" spc="-1" dirty="0">
                <a:solidFill>
                  <a:srgbClr val="000000"/>
                </a:solidFill>
                <a:latin typeface="Calibri"/>
              </a:rPr>
              <a:t>entre </a:t>
            </a:r>
            <a:r>
              <a:rPr lang="fr-FR" b="0" strike="noStrike" spc="-1" dirty="0" smtClean="0">
                <a:solidFill>
                  <a:srgbClr val="000000"/>
                </a:solidFill>
                <a:latin typeface="Calibri"/>
              </a:rPr>
              <a:t>l’Éducation </a:t>
            </a:r>
            <a:r>
              <a:rPr lang="fr-FR" b="0" strike="noStrike" spc="-1" dirty="0">
                <a:solidFill>
                  <a:srgbClr val="000000"/>
                </a:solidFill>
                <a:latin typeface="Calibri"/>
              </a:rPr>
              <a:t>et le monde économique pour mettre en œuvre des actions qui s’inscrivent dans le cadre du parcours Avenir, en faveur des élèves.</a:t>
            </a:r>
            <a:endParaRPr lang="fr-FR" b="0" strike="noStrike" spc="-1" dirty="0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641"/>
              </a:spcBef>
              <a:buClrTx/>
              <a:buFont typeface="Symbol" panose="05050102010706020507" pitchFamily="18" charset="2"/>
              <a:buChar char="®"/>
            </a:pPr>
            <a:r>
              <a:rPr lang="fr-FR" spc="-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Développer le lien </a:t>
            </a:r>
            <a:r>
              <a:rPr lang="fr-FR" spc="-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b="0" strike="noStrike" spc="-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mploi/formation </a:t>
            </a:r>
            <a:r>
              <a:rPr lang="fr-FR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veille des établissements sur les besoins des entreprises</a:t>
            </a:r>
            <a:endParaRPr lang="fr-FR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lang="fr-FR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="" xmlns:a16="http://schemas.microsoft.com/office/drawing/2014/main" id="{34988923-07B5-4475-92F7-7EBF2D68365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54144253"/>
              </p:ext>
            </p:extLst>
          </p:nvPr>
        </p:nvGraphicFramePr>
        <p:xfrm>
          <a:off x="1129165" y="4168877"/>
          <a:ext cx="7386184" cy="201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51A683A3-3560-4A03-B03B-93F01812B3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7" y="136857"/>
            <a:ext cx="1166048" cy="80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E68F6F3-B92F-47E2-88C5-8B2D505D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0" y="590550"/>
            <a:ext cx="6571343" cy="828675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Objectifs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="" xmlns:a16="http://schemas.microsoft.com/office/drawing/2014/main" id="{055E83E8-08DB-4838-B525-0DAEF5BC5D6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1254188"/>
              </p:ext>
            </p:extLst>
          </p:nvPr>
        </p:nvGraphicFramePr>
        <p:xfrm>
          <a:off x="878796" y="2663039"/>
          <a:ext cx="7236503" cy="3794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51A683A3-3560-4A03-B03B-93F01812B3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7" y="136857"/>
            <a:ext cx="1166048" cy="80871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7308BDE6-A596-4A9F-B2E8-E5F1B13382CE}"/>
              </a:ext>
            </a:extLst>
          </p:cNvPr>
          <p:cNvSpPr txBox="1"/>
          <p:nvPr/>
        </p:nvSpPr>
        <p:spPr>
          <a:xfrm>
            <a:off x="878796" y="1695450"/>
            <a:ext cx="74555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fr-FR" b="0" u="sng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Développer et pérenniser des partenariats locaux </a:t>
            </a:r>
            <a:endParaRPr lang="fr-FR" b="0" u="sng" strike="noStrike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fr-FR" b="0" strike="noStrike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fr-FR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mutualisant les actions sur des thèmes </a:t>
            </a:r>
            <a:r>
              <a:rPr lang="fr-FR" b="0" strike="noStrike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communs pour : 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75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520" y="885825"/>
            <a:ext cx="7680960" cy="1004544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Organisation Académie Nancy-Metz </a:t>
            </a:r>
            <a:b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Nouvelle carte des BEF</a:t>
            </a:r>
            <a:endParaRPr lang="fr-FR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13 BEF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17 BEF</a:t>
            </a: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51A683A3-3560-4A03-B03B-93F01812B3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7" y="136857"/>
            <a:ext cx="1166048" cy="808711"/>
          </a:xfrm>
          <a:prstGeom prst="rect">
            <a:avLst/>
          </a:prstGeom>
        </p:spPr>
      </p:pic>
      <p:cxnSp>
        <p:nvCxnSpPr>
          <p:cNvPr id="11" name="Connecteur droit avec flèche 10"/>
          <p:cNvCxnSpPr/>
          <p:nvPr/>
        </p:nvCxnSpPr>
        <p:spPr>
          <a:xfrm>
            <a:off x="4095750" y="2371725"/>
            <a:ext cx="1028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Espace réservé du contenu 16" descr="Acteurs de l&amp;#39;esprit de défense | Académie de Nancy-Metz — Région académique  Grand-Est"/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37" y="2755900"/>
            <a:ext cx="3485202" cy="32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8" name="Espace réservé du contenu 17"/>
          <p:cNvPicPr>
            <a:picLocks noGrp="1"/>
          </p:cNvPicPr>
          <p:nvPr>
            <p:ph sz="quarter" idx="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294" y="2755900"/>
            <a:ext cx="3508137" cy="32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818037" y="5956300"/>
            <a:ext cx="7519394" cy="6093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Calibri" panose="020F0502020204030204" pitchFamily="34" charset="0"/>
                <a:cs typeface="Arial" panose="020B0604020202020204" pitchFamily="34" charset="0"/>
              </a:rPr>
              <a:t>En 2021</a:t>
            </a:r>
            <a:r>
              <a:rPr lang="fr-FR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fr-FR" dirty="0">
                <a:latin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dirty="0" smtClean="0">
                <a:latin typeface="Calibri" panose="020F0502020204030204" pitchFamily="34" charset="0"/>
                <a:cs typeface="Arial" panose="020B0604020202020204" pitchFamily="34" charset="0"/>
              </a:rPr>
              <a:t> CLEE Mosellans et 1 CLEE Nord Meusien</a:t>
            </a:r>
            <a:endParaRPr lang="fr-FR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7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246" y="1003459"/>
            <a:ext cx="3488054" cy="1371600"/>
          </a:xfrm>
        </p:spPr>
        <p:txBody>
          <a:bodyPr/>
          <a:lstStyle/>
          <a:p>
            <a:r>
              <a:rPr lang="fr-FR" sz="32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COMPOSITION</a:t>
            </a:r>
            <a:r>
              <a:rPr lang="fr-FR" b="1" dirty="0" smtClean="0"/>
              <a:t>  </a:t>
            </a:r>
            <a:r>
              <a:rPr lang="fr-FR" dirty="0" smtClean="0">
                <a:sym typeface="Symbol" panose="05050102010706020507" pitchFamily="18" charset="2"/>
              </a:rPr>
              <a:t>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2774" y="2879907"/>
            <a:ext cx="1603726" cy="606031"/>
          </a:xfrm>
          <a:solidFill>
            <a:schemeClr val="bg2"/>
          </a:solidFill>
          <a:ln>
            <a:noFill/>
          </a:ln>
        </p:spPr>
        <p:txBody>
          <a:bodyPr/>
          <a:lstStyle/>
          <a:p>
            <a:r>
              <a:rPr lang="fr-FR" dirty="0" smtClean="0">
                <a:latin typeface="Calibri" panose="020F0502020204030204" pitchFamily="34" charset="0"/>
              </a:rPr>
              <a:t>Education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3400" y="3485938"/>
            <a:ext cx="2507550" cy="2528119"/>
          </a:xfrm>
          <a:solidFill>
            <a:schemeClr val="accent3">
              <a:lumMod val="5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Clr>
                <a:schemeClr val="bg1"/>
              </a:buClr>
              <a:buNone/>
            </a:pPr>
            <a:endParaRPr lang="fr-FR" sz="1600" spc="-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Chefs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d’établissement : collèges et lycées, lycées </a:t>
            </a: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agricoles</a:t>
            </a:r>
            <a:endParaRPr lang="fr-F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DDFPT</a:t>
            </a:r>
            <a:endParaRPr lang="fr-F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Parents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d’élèves</a:t>
            </a:r>
            <a:endParaRPr lang="fr-F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IEN-ET/IEN -IO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conseiller du DASEN</a:t>
            </a:r>
            <a:endParaRPr lang="fr-F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CFA</a:t>
            </a:r>
            <a:endParaRPr lang="fr-FR" sz="1500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819401" y="2845859"/>
            <a:ext cx="2914650" cy="64008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alibri" panose="020F0502020204030204" pitchFamily="34" charset="0"/>
              </a:rPr>
              <a:t>Entreprise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158772" y="3485938"/>
            <a:ext cx="2693101" cy="2528119"/>
          </a:xfrm>
          <a:solidFill>
            <a:schemeClr val="accent3">
              <a:lumMod val="50000"/>
            </a:schemeClr>
          </a:solidFill>
        </p:spPr>
        <p:txBody>
          <a:bodyPr>
            <a:normAutofit/>
          </a:bodyPr>
          <a:lstStyle/>
          <a:p>
            <a:pPr marL="720" indent="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SzPct val="100000"/>
              <a:buNone/>
            </a:pPr>
            <a:endParaRPr lang="fr-FR" sz="1500" spc="-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Fédérations, branches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professionnelles </a:t>
            </a: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consulaires</a:t>
            </a:r>
            <a:endParaRPr lang="fr-FR" sz="1500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Chefs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d’entreprise 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fr-FR" sz="1500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Collectivités </a:t>
            </a:r>
            <a:r>
              <a:rPr lang="fr-FR" sz="1500" spc="-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locales</a:t>
            </a:r>
          </a:p>
          <a:p>
            <a:pPr marL="720" indent="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None/>
            </a:pPr>
            <a:endParaRPr lang="fr-FR" sz="1500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391025" y="545593"/>
            <a:ext cx="3915441" cy="1404399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rgbClr val="B71E4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gouvernance partagée  </a:t>
            </a:r>
            <a:endParaRPr lang="fr-FR" dirty="0" smtClean="0">
              <a:solidFill>
                <a:srgbClr val="B71E4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Co-animation </a:t>
            </a:r>
          </a:p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Chef </a:t>
            </a: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d’entreprise</a:t>
            </a:r>
          </a:p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Personnel de direction de collège ou lycée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865" y="94123"/>
            <a:ext cx="1164437" cy="810838"/>
          </a:xfrm>
          <a:prstGeom prst="rect">
            <a:avLst/>
          </a:prstGeom>
        </p:spPr>
      </p:pic>
      <p:cxnSp>
        <p:nvCxnSpPr>
          <p:cNvPr id="10" name="Connecteur droit avec flèche 9"/>
          <p:cNvCxnSpPr/>
          <p:nvPr/>
        </p:nvCxnSpPr>
        <p:spPr>
          <a:xfrm flipH="1">
            <a:off x="2195025" y="2520951"/>
            <a:ext cx="4153720" cy="404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4837315" y="2531993"/>
            <a:ext cx="1512054" cy="442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4"/>
          <p:cNvSpPr txBox="1">
            <a:spLocks/>
          </p:cNvSpPr>
          <p:nvPr/>
        </p:nvSpPr>
        <p:spPr>
          <a:xfrm>
            <a:off x="5734050" y="2879907"/>
            <a:ext cx="291465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Calibri" panose="020F0502020204030204" pitchFamily="34" charset="0"/>
              </a:rPr>
              <a:t>Insertion et emploi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17" name="Espace réservé du contenu 5"/>
          <p:cNvSpPr txBox="1">
            <a:spLocks/>
          </p:cNvSpPr>
          <p:nvPr/>
        </p:nvSpPr>
        <p:spPr>
          <a:xfrm>
            <a:off x="5941123" y="3485939"/>
            <a:ext cx="2796825" cy="252811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fr-FR" sz="1500" spc="-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Chambre d’Agriculture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Conseil Régional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Conseil Départemental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Pôle Emploi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Mission Locale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CIO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Associations</a:t>
            </a:r>
          </a:p>
          <a:p>
            <a:pPr marL="286470" indent="-285750">
              <a:lnSpc>
                <a:spcPct val="12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fr-FR" sz="1500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Conseil municipal</a:t>
            </a:r>
          </a:p>
          <a:p>
            <a:pPr marL="720" indent="0">
              <a:spcBef>
                <a:spcPts val="0"/>
              </a:spcBef>
              <a:buClr>
                <a:schemeClr val="bg1"/>
              </a:buClr>
              <a:buFont typeface="Garamond" pitchFamily="18" charset="0"/>
              <a:buNone/>
            </a:pPr>
            <a:endParaRPr lang="fr-FR" sz="1500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6348746" y="2531993"/>
            <a:ext cx="822704" cy="426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27"/>
          <p:cNvSpPr/>
          <p:nvPr/>
        </p:nvSpPr>
        <p:spPr>
          <a:xfrm>
            <a:off x="4391025" y="2106926"/>
            <a:ext cx="3915441" cy="317541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Membres</a:t>
            </a:r>
          </a:p>
        </p:txBody>
      </p:sp>
      <p:cxnSp>
        <p:nvCxnSpPr>
          <p:cNvPr id="37" name="Connecteur droit avec flèche 36"/>
          <p:cNvCxnSpPr>
            <a:stCxn id="9" idx="2"/>
            <a:endCxn id="28" idx="0"/>
          </p:cNvCxnSpPr>
          <p:nvPr/>
        </p:nvCxnSpPr>
        <p:spPr>
          <a:xfrm>
            <a:off x="6348746" y="1949992"/>
            <a:ext cx="0" cy="15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30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Organisation</a:t>
            </a:r>
            <a:endParaRPr lang="fr-FR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3020" y="4210050"/>
            <a:ext cx="3233612" cy="781050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  <a:t>Fonctionnement</a:t>
            </a:r>
            <a:endParaRPr lang="fr-FR" sz="20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Espace réservé du contenu 3"/>
          <p:cNvSpPr>
            <a:spLocks noGrp="1"/>
          </p:cNvSpPr>
          <p:nvPr>
            <p:ph sz="half" idx="2"/>
          </p:nvPr>
        </p:nvSpPr>
        <p:spPr>
          <a:xfrm>
            <a:off x="1443490" y="4984686"/>
            <a:ext cx="6968990" cy="88271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Indépendant dans son fonctionnement 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Membres bénévoles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Pas d’existence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juridique</a:t>
            </a:r>
            <a:endParaRPr lang="fr-F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260644" y="2619330"/>
            <a:ext cx="7208799" cy="1600245"/>
          </a:xfrm>
        </p:spPr>
        <p:txBody>
          <a:bodyPr>
            <a:normAutofit/>
          </a:bodyPr>
          <a:lstStyle/>
          <a:p>
            <a:pPr marL="286470" indent="-285750" algn="just">
              <a:spcBef>
                <a:spcPts val="561"/>
              </a:spcBef>
              <a:buClr>
                <a:srgbClr val="0091A6"/>
              </a:buClr>
              <a:buFont typeface="Arial" panose="020B0604020202020204" pitchFamily="34" charset="0"/>
              <a:buChar char="•"/>
            </a:pPr>
            <a:r>
              <a:rPr lang="fr-FR" spc="-1" dirty="0">
                <a:solidFill>
                  <a:srgbClr val="000000"/>
                </a:solidFill>
                <a:latin typeface="Calibri"/>
              </a:rPr>
              <a:t>Constitution du comité de pilotage et nomination des </a:t>
            </a:r>
            <a:r>
              <a:rPr lang="fr-FR" spc="-1" dirty="0" err="1">
                <a:solidFill>
                  <a:srgbClr val="000000"/>
                </a:solidFill>
                <a:latin typeface="Calibri"/>
              </a:rPr>
              <a:t>co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-animateurs du CLÉÉ (et suppléants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);</a:t>
            </a:r>
            <a:endParaRPr lang="fr-FR" spc="-1" dirty="0">
              <a:latin typeface="Arial"/>
            </a:endParaRPr>
          </a:p>
          <a:p>
            <a:pPr marL="286470" indent="-285750" algn="just">
              <a:spcBef>
                <a:spcPts val="561"/>
              </a:spcBef>
              <a:buClr>
                <a:srgbClr val="0091A6"/>
              </a:buClr>
              <a:buFont typeface="Arial" panose="020B0604020202020204" pitchFamily="34" charset="0"/>
              <a:buChar char="•"/>
            </a:pP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Le 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C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opil 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définit les 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actions collectives à mener répondant aux problématiques mises 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en évidence 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sur le 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territoire, réalise 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un bilan annuel et évalue les actions mises en </a:t>
            </a:r>
            <a:r>
              <a:rPr lang="fr-FR" spc="-1" dirty="0" smtClean="0">
                <a:solidFill>
                  <a:srgbClr val="000000"/>
                </a:solidFill>
                <a:latin typeface="Calibri"/>
              </a:rPr>
              <a:t>place. </a:t>
            </a:r>
            <a:endParaRPr lang="fr-FR" dirty="0"/>
          </a:p>
          <a:p>
            <a:pPr marL="0" lv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7" y="113232"/>
            <a:ext cx="1164437" cy="810838"/>
          </a:xfrm>
          <a:prstGeom prst="rect">
            <a:avLst/>
          </a:prstGeom>
        </p:spPr>
      </p:pic>
      <p:sp>
        <p:nvSpPr>
          <p:cNvPr id="9" name="Espace réservé du texte 2"/>
          <p:cNvSpPr txBox="1">
            <a:spLocks/>
          </p:cNvSpPr>
          <p:nvPr/>
        </p:nvSpPr>
        <p:spPr>
          <a:xfrm>
            <a:off x="678425" y="1929735"/>
            <a:ext cx="3233612" cy="80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  <a:t>Comité de pilotage</a:t>
            </a:r>
            <a:endParaRPr lang="fr-FR" sz="20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Étoile à 5 branches 4"/>
          <p:cNvSpPr/>
          <p:nvPr/>
        </p:nvSpPr>
        <p:spPr>
          <a:xfrm>
            <a:off x="5216577" y="3949282"/>
            <a:ext cx="3672589" cy="2661379"/>
          </a:xfrm>
          <a:prstGeom prst="star5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Calibri" panose="020F0502020204030204" pitchFamily="34" charset="0"/>
                <a:cs typeface="Arial" panose="020B0604020202020204" pitchFamily="34" charset="0"/>
              </a:rPr>
              <a:t>Diagnostic point de départ </a:t>
            </a:r>
            <a:endParaRPr lang="fr-FR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2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8965" y="487222"/>
            <a:ext cx="7680960" cy="1371600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Atouts </a:t>
            </a:r>
            <a:r>
              <a:rPr lang="fr-FR" sz="3600" b="1" dirty="0">
                <a:solidFill>
                  <a:srgbClr val="C00000"/>
                </a:solidFill>
                <a:latin typeface="Calibri" panose="020F0502020204030204" pitchFamily="34" charset="0"/>
              </a:rPr>
              <a:t>des </a:t>
            </a:r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CLÉÉ</a:t>
            </a:r>
            <a:endParaRPr lang="fr-FR" sz="3600" b="1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8590" y="2209187"/>
            <a:ext cx="7531335" cy="3606997"/>
          </a:xfrm>
        </p:spPr>
        <p:txBody>
          <a:bodyPr>
            <a:normAutofit fontScale="25000" lnSpcReduction="20000"/>
          </a:bodyPr>
          <a:lstStyle/>
          <a:p>
            <a:pPr lvl="2" algn="just">
              <a:buFont typeface="Arial" panose="020B0604020202020204" pitchFamily="34" charset="0"/>
              <a:buChar char="•"/>
            </a:pPr>
            <a:r>
              <a:rPr lang="fr-FR" sz="8000" spc="-1" dirty="0">
                <a:latin typeface="Calibri" panose="020F0502020204030204" pitchFamily="34" charset="0"/>
                <a:cs typeface="Calibri" panose="020F0502020204030204" pitchFamily="34" charset="0"/>
              </a:rPr>
              <a:t>Constituer et pérenniser un réseau de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partenaires</a:t>
            </a:r>
          </a:p>
          <a:p>
            <a:pPr marL="548640" lvl="2" indent="0" algn="just">
              <a:buNone/>
            </a:pPr>
            <a:endParaRPr lang="fr-FR" sz="8000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8000" spc="-1" dirty="0">
                <a:latin typeface="Calibri" panose="020F0502020204030204" pitchFamily="34" charset="0"/>
                <a:cs typeface="Calibri" panose="020F0502020204030204" pitchFamily="34" charset="0"/>
              </a:rPr>
              <a:t>Améliorer la connaissance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mutuelle entre les acteurs</a:t>
            </a:r>
          </a:p>
          <a:p>
            <a:pPr lvl="2" algn="just">
              <a:buFont typeface="Arial" panose="020B0604020202020204" pitchFamily="34" charset="0"/>
              <a:buChar char="•"/>
            </a:pPr>
            <a:endParaRPr lang="fr-FR" sz="8000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8000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Améliorer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la connaissance du </a:t>
            </a:r>
            <a:r>
              <a:rPr lang="fr-FR" sz="8000" spc="-1" dirty="0">
                <a:latin typeface="Calibri" panose="020F0502020204030204" pitchFamily="34" charset="0"/>
                <a:cs typeface="Calibri" panose="020F0502020204030204" pitchFamily="34" charset="0"/>
              </a:rPr>
              <a:t>monde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économique </a:t>
            </a:r>
          </a:p>
          <a:p>
            <a:pPr marL="548640" lvl="2" indent="0" algn="just">
              <a:buNone/>
            </a:pP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et </a:t>
            </a:r>
            <a:r>
              <a:rPr lang="fr-FR" sz="8000" spc="-1" dirty="0">
                <a:latin typeface="Calibri" panose="020F0502020204030204" pitchFamily="34" charset="0"/>
                <a:cs typeface="Calibri" panose="020F0502020204030204" pitchFamily="34" charset="0"/>
              </a:rPr>
              <a:t>professionnel de son </a:t>
            </a: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territoire</a:t>
            </a:r>
          </a:p>
          <a:p>
            <a:pPr marL="548640" lvl="2" indent="0" algn="just">
              <a:buNone/>
            </a:pPr>
            <a:endParaRPr lang="fr-FR" sz="8000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8000" spc="-1" dirty="0" smtClean="0">
                <a:latin typeface="Calibri" panose="020F0502020204030204" pitchFamily="34" charset="0"/>
                <a:cs typeface="Calibri" panose="020F0502020204030204" pitchFamily="34" charset="0"/>
              </a:rPr>
              <a:t>Faciliter la communication sur les actions réalisées</a:t>
            </a:r>
          </a:p>
          <a:p>
            <a:pPr marL="548640" lvl="2" indent="0" algn="just">
              <a:buNone/>
            </a:pPr>
            <a:endParaRPr lang="fr-FR" sz="8000" spc="-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8000" dirty="0">
                <a:latin typeface="Calibri" panose="020F0502020204030204" pitchFamily="34" charset="0"/>
                <a:cs typeface="Calibri" panose="020F0502020204030204" pitchFamily="34" charset="0"/>
              </a:rPr>
              <a:t>Créer une identité </a:t>
            </a:r>
            <a:r>
              <a:rPr lang="fr-FR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commune </a:t>
            </a:r>
            <a:endParaRPr lang="fr-FR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Symbol" panose="05050102010706020507" pitchFamily="18" charset="2"/>
              <a:buChar char="®"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pc="-1" dirty="0" smtClean="0">
              <a:solidFill>
                <a:schemeClr val="bg1"/>
              </a:solidFill>
              <a:latin typeface="Calibri"/>
            </a:endParaRPr>
          </a:p>
          <a:p>
            <a:pPr marL="0" indent="0">
              <a:buNone/>
            </a:pPr>
            <a:r>
              <a:rPr lang="fr-FR" spc="-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="" xmlns:a16="http://schemas.microsoft.com/office/drawing/2014/main" id="{51A683A3-3560-4A03-B03B-93F01812B3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7" y="136857"/>
            <a:ext cx="1166048" cy="80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9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520" y="953568"/>
            <a:ext cx="7680960" cy="1060626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Ressources académiques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Apports d’outils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Mise en lien avec d’autres CLÉÉ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Conseils ou points de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vigilance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Mutualisation et capitalisation des actions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r-F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Contacts DAFPIC</a:t>
            </a: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Cellule Éducation-Économie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Pascale Morandini, Responsable relations Ecole Entreprise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Pascale.Morandini@ac-nancy-metz.fr</a:t>
            </a:r>
            <a:endParaRPr lang="fr-FR" sz="1400" dirty="0" smtClean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Anne Engel, Chargée de mission Ecole Entreprise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anne.engel-helard@ac-nancy-metz.fr</a:t>
            </a: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600" dirty="0" smtClean="0"/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731520" y="4258043"/>
            <a:ext cx="6943758" cy="9157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39" y="142730"/>
            <a:ext cx="1164437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6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1A5"/>
      </a:hlink>
      <a:folHlink>
        <a:srgbClr val="00768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2132</TotalTime>
  <Words>394</Words>
  <Application>Microsoft Office PowerPoint</Application>
  <PresentationFormat>Affichage à l'écran (4:3)</PresentationFormat>
  <Paragraphs>127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DejaVu Sans</vt:lpstr>
      <vt:lpstr>Garamond</vt:lpstr>
      <vt:lpstr>Symbol</vt:lpstr>
      <vt:lpstr>Times New Roman</vt:lpstr>
      <vt:lpstr>Savon</vt:lpstr>
      <vt:lpstr>Présentation PowerPoint</vt:lpstr>
      <vt:lpstr> Sommaire  </vt:lpstr>
      <vt:lpstr>CLÉÉ  - Trait d’union entre l’école et l’entreprise -</vt:lpstr>
      <vt:lpstr>Objectifs</vt:lpstr>
      <vt:lpstr>Organisation Académie Nancy-Metz  Nouvelle carte des BEF</vt:lpstr>
      <vt:lpstr>COMPOSITION  </vt:lpstr>
      <vt:lpstr>Organisation</vt:lpstr>
      <vt:lpstr>Atouts des CLÉÉ</vt:lpstr>
      <vt:lpstr>Ressources académiques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Pascale  MORANDINI</dc:creator>
  <cp:lastModifiedBy>Anne Engel Helard</cp:lastModifiedBy>
  <cp:revision>178</cp:revision>
  <cp:lastPrinted>2021-12-14T15:25:14Z</cp:lastPrinted>
  <dcterms:created xsi:type="dcterms:W3CDTF">2020-11-27T14:14:14Z</dcterms:created>
  <dcterms:modified xsi:type="dcterms:W3CDTF">2022-03-17T15:45:48Z</dcterms:modified>
</cp:coreProperties>
</file>