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392" r:id="rId2"/>
    <p:sldId id="442" r:id="rId3"/>
    <p:sldId id="452" r:id="rId4"/>
    <p:sldId id="443" r:id="rId5"/>
    <p:sldId id="444" r:id="rId6"/>
    <p:sldId id="437" r:id="rId7"/>
    <p:sldId id="438" r:id="rId8"/>
    <p:sldId id="439" r:id="rId9"/>
    <p:sldId id="440" r:id="rId10"/>
    <p:sldId id="441" r:id="rId11"/>
    <p:sldId id="445" r:id="rId12"/>
    <p:sldId id="385" r:id="rId13"/>
    <p:sldId id="394" r:id="rId14"/>
    <p:sldId id="393" r:id="rId15"/>
    <p:sldId id="386" r:id="rId16"/>
    <p:sldId id="387" r:id="rId17"/>
    <p:sldId id="389" r:id="rId18"/>
    <p:sldId id="459" r:id="rId19"/>
    <p:sldId id="446" r:id="rId20"/>
    <p:sldId id="257" r:id="rId21"/>
    <p:sldId id="258" r:id="rId22"/>
    <p:sldId id="259" r:id="rId23"/>
    <p:sldId id="260" r:id="rId24"/>
    <p:sldId id="261" r:id="rId25"/>
    <p:sldId id="262" r:id="rId26"/>
    <p:sldId id="263" r:id="rId27"/>
    <p:sldId id="264" r:id="rId28"/>
    <p:sldId id="265" r:id="rId29"/>
    <p:sldId id="266" r:id="rId30"/>
    <p:sldId id="267" r:id="rId31"/>
    <p:sldId id="447" r:id="rId32"/>
    <p:sldId id="436" r:id="rId33"/>
    <p:sldId id="422" r:id="rId34"/>
    <p:sldId id="435" r:id="rId35"/>
    <p:sldId id="448" r:id="rId36"/>
    <p:sldId id="449" r:id="rId37"/>
    <p:sldId id="450" r:id="rId38"/>
    <p:sldId id="406" r:id="rId39"/>
    <p:sldId id="434" r:id="rId40"/>
    <p:sldId id="458" r:id="rId41"/>
    <p:sldId id="404" r:id="rId42"/>
    <p:sldId id="423" r:id="rId43"/>
    <p:sldId id="410" r:id="rId44"/>
    <p:sldId id="421" r:id="rId45"/>
    <p:sldId id="424" r:id="rId46"/>
    <p:sldId id="433" r:id="rId47"/>
    <p:sldId id="432" r:id="rId48"/>
    <p:sldId id="430" r:id="rId49"/>
    <p:sldId id="455" r:id="rId50"/>
    <p:sldId id="456" r:id="rId51"/>
    <p:sldId id="457" r:id="rId52"/>
    <p:sldId id="451" r:id="rId5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te Kessler" initials="MK" lastIdx="2" clrIdx="0">
    <p:extLst>
      <p:ext uri="{19B8F6BF-5375-455C-9EA6-DF929625EA0E}">
        <p15:presenceInfo xmlns:p15="http://schemas.microsoft.com/office/powerpoint/2012/main" userId="S-1-5-21-259806812-1505768000-1035272434-21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CC00"/>
    <a:srgbClr val="CC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22" autoAdjust="0"/>
  </p:normalViewPr>
  <p:slideViewPr>
    <p:cSldViewPr>
      <p:cViewPr varScale="1">
        <p:scale>
          <a:sx n="64" d="100"/>
          <a:sy n="64" d="100"/>
        </p:scale>
        <p:origin x="1692" y="66"/>
      </p:cViewPr>
      <p:guideLst>
        <p:guide orient="horz" pos="2160"/>
        <p:guide pos="2880"/>
      </p:guideLst>
    </p:cSldViewPr>
  </p:slideViewPr>
  <p:outlineViewPr>
    <p:cViewPr>
      <p:scale>
        <a:sx n="33" d="100"/>
        <a:sy n="33" d="100"/>
      </p:scale>
      <p:origin x="0" y="952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c:style val="2"/>
  <c:chart>
    <c:title>
      <c:tx>
        <c:rich>
          <a:bodyPr rot="0"/>
          <a:lstStyle/>
          <a:p>
            <a:pPr>
              <a:defRPr sz="1300" b="0" u="none" strike="noStrike">
                <a:solidFill>
                  <a:srgbClr val="000000"/>
                </a:solidFill>
                <a:uFillTx/>
                <a:latin typeface="Calibri"/>
              </a:defRPr>
            </a:pPr>
            <a:r>
              <a:rPr lang="en-US" sz="2000" b="1" u="none" strike="noStrike">
                <a:solidFill>
                  <a:schemeClr val="accent1">
                    <a:lumMod val="75000"/>
                  </a:schemeClr>
                </a:solidFill>
                <a:uFillTx/>
                <a:latin typeface="Calibri"/>
              </a:rPr>
              <a:t>Bilan 2025</a:t>
            </a:r>
          </a:p>
        </c:rich>
      </c:tx>
      <c:overlay val="0"/>
      <c:spPr>
        <a:noFill/>
        <a:ln w="0">
          <a:noFill/>
        </a:ln>
      </c:spPr>
    </c:title>
    <c:autoTitleDeleted val="0"/>
    <c:plotArea>
      <c:layout/>
      <c:pieChart>
        <c:varyColors val="1"/>
        <c:ser>
          <c:idx val="0"/>
          <c:order val="0"/>
          <c:tx>
            <c:strRef>
              <c:f>label 0</c:f>
              <c:strCache>
                <c:ptCount val="1"/>
                <c:pt idx="0">
                  <c:v>Somme attribuée</c:v>
                </c:pt>
              </c:strCache>
            </c:strRef>
          </c:tx>
          <c:spPr>
            <a:solidFill>
              <a:srgbClr val="4472C4"/>
            </a:solidFill>
            <a:ln w="0">
              <a:noFill/>
            </a:ln>
          </c:spPr>
          <c:dPt>
            <c:idx val="0"/>
            <c:bubble3D val="0"/>
            <c:spPr>
              <a:solidFill>
                <a:srgbClr val="4472C4"/>
              </a:solidFill>
              <a:ln w="19080">
                <a:solidFill>
                  <a:schemeClr val="lt1"/>
                </a:solidFill>
                <a:round/>
              </a:ln>
            </c:spPr>
            <c:extLst>
              <c:ext xmlns:c16="http://schemas.microsoft.com/office/drawing/2014/chart" uri="{C3380CC4-5D6E-409C-BE32-E72D297353CC}">
                <c16:uniqueId val="{00000001-E3B4-4FE1-BDEC-8C436D38CD2C}"/>
              </c:ext>
            </c:extLst>
          </c:dPt>
          <c:dPt>
            <c:idx val="1"/>
            <c:bubble3D val="0"/>
            <c:spPr>
              <a:solidFill>
                <a:srgbClr val="ED7D31"/>
              </a:solidFill>
              <a:ln w="19080">
                <a:solidFill>
                  <a:schemeClr val="lt1"/>
                </a:solidFill>
                <a:round/>
              </a:ln>
            </c:spPr>
            <c:extLst>
              <c:ext xmlns:c16="http://schemas.microsoft.com/office/drawing/2014/chart" uri="{C3380CC4-5D6E-409C-BE32-E72D297353CC}">
                <c16:uniqueId val="{00000003-E3B4-4FE1-BDEC-8C436D38CD2C}"/>
              </c:ext>
            </c:extLst>
          </c:dPt>
          <c:dLbls>
            <c:dLbl>
              <c:idx val="0"/>
              <c:layout>
                <c:manualLayout>
                  <c:x val="0.11276093613298301"/>
                  <c:y val="-1.7919400699912501E-2"/>
                </c:manualLayout>
              </c:layout>
              <c:tx>
                <c:rich>
                  <a:bodyPr/>
                  <a:lstStyle/>
                  <a:p>
                    <a:fld id="{0CC6B328-742A-49F0-AB50-C37587BF7A82}" type="CATEGORYNAME">
                      <a:rPr lang="en-US" sz="1400" b="0" u="none" strike="noStrike">
                        <a:solidFill>
                          <a:schemeClr val="accent1">
                            <a:lumMod val="75000"/>
                          </a:schemeClr>
                        </a:solidFill>
                        <a:uFillTx/>
                        <a:latin typeface="Calibri"/>
                      </a:rPr>
                      <a:pPr/>
                      <a:t>[NOM DE CATÉGORIE]</a:t>
                    </a:fld>
                    <a:endParaRPr lang="en-US" sz="1400" b="0" u="none" strike="noStrike">
                      <a:solidFill>
                        <a:schemeClr val="accent1">
                          <a:lumMod val="75000"/>
                        </a:schemeClr>
                      </a:solidFill>
                      <a:uFillTx/>
                      <a:latin typeface="Calibri"/>
                    </a:endParaRPr>
                  </a:p>
                  <a:p>
                    <a:r>
                      <a:rPr lang="en-US" sz="1400" b="0" u="none" strike="noStrike">
                        <a:solidFill>
                          <a:schemeClr val="accent1">
                            <a:lumMod val="75000"/>
                          </a:schemeClr>
                        </a:solidFill>
                        <a:uFillTx/>
                        <a:latin typeface="Calibri"/>
                      </a:rPr>
                      <a:t>100 000 €</a:t>
                    </a:r>
                  </a:p>
                </c:rich>
              </c:tx>
              <c:numFmt formatCode="#\ ##0&quot; €&quot;" sourceLinked="0"/>
              <c:spPr/>
              <c:dLblPos val="bestFit"/>
              <c:showLegendKey val="0"/>
              <c:showVal val="1"/>
              <c:showCatName val="1"/>
              <c:showSerName val="0"/>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3B4-4FE1-BDEC-8C436D38CD2C}"/>
                </c:ext>
              </c:extLst>
            </c:dLbl>
            <c:dLbl>
              <c:idx val="1"/>
              <c:layout>
                <c:manualLayout>
                  <c:x val="-7.5957020997375294E-2"/>
                  <c:y val="-0.26828284485272702"/>
                </c:manualLayout>
              </c:layout>
              <c:tx>
                <c:rich>
                  <a:bodyPr/>
                  <a:lstStyle/>
                  <a:p>
                    <a:fld id="{9EC1A333-D9D5-4038-B253-310C2CCB49D1}" type="CATEGORYNAME">
                      <a:rPr lang="fr-FR" sz="1400" b="1" u="none" strike="noStrike">
                        <a:solidFill>
                          <a:schemeClr val="accent1">
                            <a:lumMod val="75000"/>
                          </a:schemeClr>
                        </a:solidFill>
                        <a:uFillTx/>
                        <a:latin typeface="Calibri"/>
                      </a:rPr>
                      <a:pPr/>
                      <a:t>[NOM DE CATÉGORIE]</a:t>
                    </a:fld>
                    <a:endParaRPr lang="fr-FR" sz="1400" b="1" u="none" strike="noStrike">
                      <a:solidFill>
                        <a:schemeClr val="accent1">
                          <a:lumMod val="75000"/>
                        </a:schemeClr>
                      </a:solidFill>
                      <a:uFillTx/>
                      <a:latin typeface="Calibri"/>
                    </a:endParaRPr>
                  </a:p>
                  <a:p>
                    <a:r>
                      <a:rPr lang="fr-FR" sz="1400" b="1" u="none" strike="noStrike">
                        <a:solidFill>
                          <a:schemeClr val="accent1">
                            <a:lumMod val="75000"/>
                          </a:schemeClr>
                        </a:solidFill>
                        <a:uFillTx/>
                        <a:latin typeface="Calibri"/>
                      </a:rPr>
                      <a:t>170 000 €</a:t>
                    </a:r>
                  </a:p>
                </c:rich>
              </c:tx>
              <c:numFmt formatCode="#\ ##0&quot; €&quot;" sourceLinked="0"/>
              <c:spPr/>
              <c:dLblPos val="bestFit"/>
              <c:showLegendKey val="0"/>
              <c:showVal val="1"/>
              <c:showCatName val="1"/>
              <c:showSerName val="0"/>
              <c:showPercent val="0"/>
              <c:showBubbleSize val="1"/>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3B4-4FE1-BDEC-8C436D38CD2C}"/>
                </c:ext>
              </c:extLst>
            </c:dLbl>
            <c:numFmt formatCode="#\ ##0&quot; €&quot;" sourceLinked="0"/>
            <c:spPr>
              <a:noFill/>
              <a:ln>
                <a:noFill/>
              </a:ln>
              <a:effectLst/>
            </c:spPr>
            <c:txPr>
              <a:bodyPr wrap="square"/>
              <a:lstStyle/>
              <a:p>
                <a:pPr>
                  <a:defRPr sz="1400" b="1" u="none" strike="noStrike">
                    <a:solidFill>
                      <a:schemeClr val="accent1">
                        <a:lumMod val="75000"/>
                      </a:schemeClr>
                    </a:solidFill>
                    <a:uFillTx/>
                    <a:latin typeface="Calibri"/>
                  </a:defRPr>
                </a:pPr>
                <a:endParaRPr lang="fr-FR"/>
              </a:p>
            </c:txPr>
            <c:dLblPos val="bestFit"/>
            <c:showLegendKey val="0"/>
            <c:showVal val="1"/>
            <c:showCatName val="1"/>
            <c:showSerName val="0"/>
            <c:showPercent val="0"/>
            <c:showBubbleSize val="1"/>
            <c:separator> </c:separator>
            <c:showLeaderLines val="1"/>
            <c:leaderLines>
              <c:spPr>
                <a:ln w="9360">
                  <a:solidFill>
                    <a:schemeClr val="dk1">
                      <a:lumMod val="35000"/>
                      <a:lumOff val="65000"/>
                    </a:schemeClr>
                  </a:solidFill>
                </a:ln>
              </c:spPr>
            </c:leaderLines>
            <c:extLst>
              <c:ext xmlns:c15="http://schemas.microsoft.com/office/drawing/2012/chart" uri="{CE6537A1-D6FC-4f65-9D91-7224C49458BB}"/>
            </c:extLst>
          </c:dLbls>
          <c:cat>
            <c:strRef>
              <c:f>categories</c:f>
              <c:strCache>
                <c:ptCount val="2"/>
                <c:pt idx="0">
                  <c:v>Aisance Aquatique</c:v>
                </c:pt>
                <c:pt idx="1">
                  <c:v>J'Apprends à Nager</c:v>
                </c:pt>
              </c:strCache>
            </c:strRef>
          </c:cat>
          <c:val>
            <c:numRef>
              <c:f>0</c:f>
              <c:numCache>
                <c:formatCode>#\ ##0" €"</c:formatCode>
                <c:ptCount val="2"/>
                <c:pt idx="0">
                  <c:v>107000</c:v>
                </c:pt>
                <c:pt idx="1">
                  <c:v>157000</c:v>
                </c:pt>
              </c:numCache>
            </c:numRef>
          </c:val>
          <c:extLst>
            <c:ext xmlns:c16="http://schemas.microsoft.com/office/drawing/2014/chart" uri="{C3380CC4-5D6E-409C-BE32-E72D297353CC}">
              <c16:uniqueId val="{00000004-E3B4-4FE1-BDEC-8C436D38CD2C}"/>
            </c:ext>
          </c:extLst>
        </c:ser>
        <c:dLbls>
          <c:showLegendKey val="0"/>
          <c:showVal val="0"/>
          <c:showCatName val="0"/>
          <c:showSerName val="0"/>
          <c:showPercent val="0"/>
          <c:showBubbleSize val="0"/>
          <c:showLeaderLines val="1"/>
        </c:dLbls>
        <c:firstSliceAng val="0"/>
      </c:pieChart>
      <c:spPr>
        <a:noFill/>
        <a:ln w="0">
          <a:noFill/>
        </a:ln>
      </c:spPr>
    </c:plotArea>
    <c:plotVisOnly val="1"/>
    <c:dispBlanksAs val="gap"/>
    <c:showDLblsOverMax val="1"/>
  </c:chart>
  <c:spPr>
    <a:no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'budget a modifier'!$B$4:$G$4</c:f>
              <c:strCache>
                <c:ptCount val="6"/>
                <c:pt idx="0">
                  <c:v>BUDGET 2026</c:v>
                </c:pt>
              </c:strCache>
            </c:strRef>
          </c:tx>
          <c:explosion val="10"/>
          <c:dPt>
            <c:idx val="0"/>
            <c:bubble3D val="0"/>
            <c:explosion val="0"/>
            <c:spPr>
              <a:solidFill>
                <a:srgbClr val="00206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6F0-4532-A318-12AEA2C8547F}"/>
              </c:ext>
            </c:extLst>
          </c:dPt>
          <c:dPt>
            <c:idx val="1"/>
            <c:bubble3D val="0"/>
            <c:explosion val="0"/>
            <c:spPr>
              <a:solidFill>
                <a:srgbClr val="00B0F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6F0-4532-A318-12AEA2C8547F}"/>
              </c:ext>
            </c:extLst>
          </c:dPt>
          <c:dPt>
            <c:idx val="2"/>
            <c:bubble3D val="0"/>
            <c:explosion val="0"/>
            <c:spPr>
              <a:solidFill>
                <a:schemeClr val="accent5">
                  <a:lumMod val="40000"/>
                  <a:lumOff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6F0-4532-A318-12AEA2C8547F}"/>
              </c:ext>
            </c:extLst>
          </c:dPt>
          <c:dPt>
            <c:idx val="3"/>
            <c:bubble3D val="0"/>
            <c:explosion val="15"/>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6F0-4532-A318-12AEA2C8547F}"/>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'budget a modifier'!$D$6:$G$6</c:f>
              <c:strCache>
                <c:ptCount val="4"/>
                <c:pt idx="0">
                  <c:v>ANS</c:v>
                </c:pt>
                <c:pt idx="1">
                  <c:v>ESS</c:v>
                </c:pt>
                <c:pt idx="2">
                  <c:v>ESQ ParaSport</c:v>
                </c:pt>
                <c:pt idx="3">
                  <c:v>Créations ANS</c:v>
                </c:pt>
              </c:strCache>
              <c:extLst/>
            </c:strRef>
          </c:cat>
          <c:val>
            <c:numRef>
              <c:f>'budget a modifier'!$D$7:$G$7</c:f>
              <c:numCache>
                <c:formatCode>#\ ##0\ "€"</c:formatCode>
                <c:ptCount val="4"/>
                <c:pt idx="0">
                  <c:v>2139007</c:v>
                </c:pt>
                <c:pt idx="1">
                  <c:v>520000</c:v>
                </c:pt>
                <c:pt idx="2">
                  <c:v>364000</c:v>
                </c:pt>
                <c:pt idx="3">
                  <c:v>688200</c:v>
                </c:pt>
              </c:numCache>
              <c:extLst/>
            </c:numRef>
          </c:val>
          <c:extLst>
            <c:ext xmlns:c16="http://schemas.microsoft.com/office/drawing/2014/chart" uri="{C3380CC4-5D6E-409C-BE32-E72D297353CC}">
              <c16:uniqueId val="{00000008-26F0-4532-A318-12AEA2C8547F}"/>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2984572223918429"/>
          <c:y val="0.37220031666090397"/>
          <c:w val="0.14804775023206213"/>
          <c:h val="0.17920481906554514"/>
        </c:manualLayout>
      </c:layout>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budget!$F$4</c:f>
              <c:strCache>
                <c:ptCount val="1"/>
                <c:pt idx="0">
                  <c:v>Budget emplois en cours</c:v>
                </c:pt>
              </c:strCache>
            </c:strRef>
          </c:tx>
          <c:spPr>
            <a:solidFill>
              <a:srgbClr val="002060"/>
            </a:solidFill>
            <a:ln>
              <a:noFill/>
            </a:ln>
            <a:effectLst/>
            <a:sp3d/>
          </c:spPr>
          <c:invertIfNegative val="0"/>
          <c:cat>
            <c:numRef>
              <c:f>budget!$B$7:$B$10</c:f>
              <c:numCache>
                <c:formatCode>General</c:formatCode>
                <c:ptCount val="4"/>
                <c:pt idx="0">
                  <c:v>2023</c:v>
                </c:pt>
                <c:pt idx="1">
                  <c:v>2024</c:v>
                </c:pt>
                <c:pt idx="2">
                  <c:v>2025</c:v>
                </c:pt>
                <c:pt idx="3">
                  <c:v>2026</c:v>
                </c:pt>
              </c:numCache>
            </c:numRef>
          </c:cat>
          <c:val>
            <c:numRef>
              <c:f>budget!$F$7:$F$10</c:f>
              <c:numCache>
                <c:formatCode>General</c:formatCode>
                <c:ptCount val="4"/>
                <c:pt idx="0">
                  <c:v>2.67</c:v>
                </c:pt>
                <c:pt idx="1">
                  <c:v>1.95</c:v>
                </c:pt>
                <c:pt idx="2">
                  <c:v>2.5099999999999998</c:v>
                </c:pt>
                <c:pt idx="3">
                  <c:v>3.02</c:v>
                </c:pt>
              </c:numCache>
            </c:numRef>
          </c:val>
          <c:extLst>
            <c:ext xmlns:c16="http://schemas.microsoft.com/office/drawing/2014/chart" uri="{C3380CC4-5D6E-409C-BE32-E72D297353CC}">
              <c16:uniqueId val="{00000000-4559-4BF9-BCED-DC7B78DAA221}"/>
            </c:ext>
          </c:extLst>
        </c:ser>
        <c:ser>
          <c:idx val="1"/>
          <c:order val="1"/>
          <c:tx>
            <c:strRef>
              <c:f>budget!$G$4</c:f>
              <c:strCache>
                <c:ptCount val="1"/>
                <c:pt idx="0">
                  <c:v>Budget création</c:v>
                </c:pt>
              </c:strCache>
            </c:strRef>
          </c:tx>
          <c:spPr>
            <a:solidFill>
              <a:srgbClr val="FF0000"/>
            </a:solidFill>
            <a:ln>
              <a:noFill/>
            </a:ln>
            <a:effectLst/>
            <a:sp3d/>
          </c:spPr>
          <c:invertIfNegative val="0"/>
          <c:cat>
            <c:numRef>
              <c:f>budget!$B$7:$B$10</c:f>
              <c:numCache>
                <c:formatCode>General</c:formatCode>
                <c:ptCount val="4"/>
                <c:pt idx="0">
                  <c:v>2023</c:v>
                </c:pt>
                <c:pt idx="1">
                  <c:v>2024</c:v>
                </c:pt>
                <c:pt idx="2">
                  <c:v>2025</c:v>
                </c:pt>
                <c:pt idx="3">
                  <c:v>2026</c:v>
                </c:pt>
              </c:numCache>
            </c:numRef>
          </c:cat>
          <c:val>
            <c:numRef>
              <c:f>budget!$G$7:$G$10</c:f>
              <c:numCache>
                <c:formatCode>General</c:formatCode>
                <c:ptCount val="4"/>
                <c:pt idx="0">
                  <c:v>0.96</c:v>
                </c:pt>
                <c:pt idx="1">
                  <c:v>1.66</c:v>
                </c:pt>
                <c:pt idx="2">
                  <c:v>1.08</c:v>
                </c:pt>
                <c:pt idx="3">
                  <c:v>0.69</c:v>
                </c:pt>
              </c:numCache>
            </c:numRef>
          </c:val>
          <c:extLst>
            <c:ext xmlns:c16="http://schemas.microsoft.com/office/drawing/2014/chart" uri="{C3380CC4-5D6E-409C-BE32-E72D297353CC}">
              <c16:uniqueId val="{00000001-4559-4BF9-BCED-DC7B78DAA221}"/>
            </c:ext>
          </c:extLst>
        </c:ser>
        <c:dLbls>
          <c:showLegendKey val="0"/>
          <c:showVal val="0"/>
          <c:showCatName val="0"/>
          <c:showSerName val="0"/>
          <c:showPercent val="0"/>
          <c:showBubbleSize val="0"/>
        </c:dLbls>
        <c:gapWidth val="55"/>
        <c:gapDepth val="55"/>
        <c:shape val="box"/>
        <c:axId val="1704407632"/>
        <c:axId val="1704403472"/>
        <c:axId val="0"/>
      </c:bar3DChart>
      <c:catAx>
        <c:axId val="1704407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704403472"/>
        <c:crosses val="autoZero"/>
        <c:auto val="1"/>
        <c:lblAlgn val="ctr"/>
        <c:lblOffset val="100"/>
        <c:noMultiLvlLbl val="0"/>
      </c:catAx>
      <c:valAx>
        <c:axId val="170440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704407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F7AE4-8E81-447A-AE9C-98832358D7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FA95F906-7FF1-48D9-8B00-F955F26C7D6A}">
      <dgm:prSet phldrT="[Texte]" custT="1"/>
      <dgm:spPr>
        <a:solidFill>
          <a:schemeClr val="accent1">
            <a:lumMod val="75000"/>
          </a:schemeClr>
        </a:solidFill>
      </dgm:spPr>
      <dgm:t>
        <a:bodyPr/>
        <a:lstStyle/>
        <a:p>
          <a:pPr algn="ctr"/>
          <a:r>
            <a:rPr lang="fr-FR" sz="1600" b="1" dirty="0"/>
            <a:t>Collectivités</a:t>
          </a:r>
        </a:p>
      </dgm:t>
    </dgm:pt>
    <dgm:pt modelId="{8056EE7E-C81A-4B8F-80DC-35A7C1F32501}" type="parTrans" cxnId="{65EAE9A9-E7CC-417D-9333-A70653EAAC24}">
      <dgm:prSet/>
      <dgm:spPr/>
      <dgm:t>
        <a:bodyPr/>
        <a:lstStyle/>
        <a:p>
          <a:endParaRPr lang="fr-FR"/>
        </a:p>
      </dgm:t>
    </dgm:pt>
    <dgm:pt modelId="{2952331D-D6C6-47C2-8A96-7AFBA1E4DDA6}" type="sibTrans" cxnId="{65EAE9A9-E7CC-417D-9333-A70653EAAC24}">
      <dgm:prSet/>
      <dgm:spPr/>
      <dgm:t>
        <a:bodyPr/>
        <a:lstStyle/>
        <a:p>
          <a:endParaRPr lang="fr-FR"/>
        </a:p>
      </dgm:t>
    </dgm:pt>
    <dgm:pt modelId="{F506787F-D62A-4F2A-8882-8BC8886C6349}">
      <dgm:prSet phldrT="[Texte]" custT="1"/>
      <dgm:spPr/>
      <dgm:t>
        <a:bodyPr/>
        <a:lstStyle/>
        <a:p>
          <a:pPr algn="just">
            <a:buFont typeface="Symbol" panose="05050102010706020507" pitchFamily="18" charset="2"/>
            <a:buChar char=""/>
          </a:pPr>
          <a:endParaRPr lang="fr-FR" sz="1400" dirty="0">
            <a:solidFill>
              <a:schemeClr val="accent1">
                <a:lumMod val="50000"/>
              </a:schemeClr>
            </a:solidFill>
          </a:endParaRPr>
        </a:p>
      </dgm:t>
    </dgm:pt>
    <dgm:pt modelId="{8F349A35-87FF-4307-8576-96F0D0DB96D2}" type="parTrans" cxnId="{7D9DD3A5-6B9C-4479-A0B5-882343A0F7AB}">
      <dgm:prSet/>
      <dgm:spPr/>
      <dgm:t>
        <a:bodyPr/>
        <a:lstStyle/>
        <a:p>
          <a:endParaRPr lang="fr-FR"/>
        </a:p>
      </dgm:t>
    </dgm:pt>
    <dgm:pt modelId="{F6EA2BED-2979-4E62-86D7-C426FE3618C0}" type="sibTrans" cxnId="{7D9DD3A5-6B9C-4479-A0B5-882343A0F7AB}">
      <dgm:prSet/>
      <dgm:spPr/>
      <dgm:t>
        <a:bodyPr/>
        <a:lstStyle/>
        <a:p>
          <a:endParaRPr lang="fr-FR"/>
        </a:p>
      </dgm:t>
    </dgm:pt>
    <dgm:pt modelId="{B57A065A-D733-4875-9634-DA7C091DF57B}">
      <dgm:prSet phldrT="[Texte]" custT="1"/>
      <dgm:spPr>
        <a:noFill/>
      </dgm:spPr>
      <dgm:t>
        <a:bodyPr/>
        <a:lstStyle/>
        <a:p>
          <a:pPr algn="just">
            <a:buFont typeface="Symbol" panose="05050102010706020507" pitchFamily="18" charset="2"/>
            <a:buChar char=""/>
          </a:pPr>
          <a:r>
            <a:rPr lang="fr-FR" sz="1400" b="0" dirty="0">
              <a:solidFill>
                <a:schemeClr val="accent1">
                  <a:lumMod val="50000"/>
                </a:schemeClr>
              </a:solidFill>
            </a:rPr>
            <a:t>Dans le cadre du déploiement du programme SRAV par les collectivités, </a:t>
          </a:r>
          <a:r>
            <a:rPr lang="fr-FR" sz="1400" b="1" dirty="0">
              <a:solidFill>
                <a:schemeClr val="accent1">
                  <a:lumMod val="50000"/>
                </a:schemeClr>
              </a:solidFill>
            </a:rPr>
            <a:t>ne seront financées que l’achat de petit matériel</a:t>
          </a:r>
          <a:r>
            <a:rPr lang="fr-FR" sz="1400" dirty="0">
              <a:solidFill>
                <a:schemeClr val="accent1">
                  <a:lumMod val="50000"/>
                </a:schemeClr>
              </a:solidFill>
            </a:rPr>
            <a:t> (casques, vélo, kit pédagogique, …) ou </a:t>
          </a:r>
          <a:r>
            <a:rPr lang="fr-FR" sz="1400" b="1" dirty="0">
              <a:solidFill>
                <a:schemeClr val="accent1">
                  <a:lumMod val="50000"/>
                </a:schemeClr>
              </a:solidFill>
            </a:rPr>
            <a:t>les frais liés à l’entretien de la flotte de vélo</a:t>
          </a:r>
          <a:r>
            <a:rPr lang="fr-FR" sz="1400" dirty="0">
              <a:solidFill>
                <a:schemeClr val="accent1">
                  <a:lumMod val="50000"/>
                </a:schemeClr>
              </a:solidFill>
            </a:rPr>
            <a:t>. </a:t>
          </a:r>
        </a:p>
        <a:p>
          <a:pPr algn="just">
            <a:buFont typeface="Symbol" panose="05050102010706020507" pitchFamily="18" charset="2"/>
            <a:buChar char=""/>
          </a:pPr>
          <a:r>
            <a:rPr lang="fr-FR" sz="1400" b="1" dirty="0">
              <a:solidFill>
                <a:schemeClr val="accent1">
                  <a:lumMod val="50000"/>
                </a:schemeClr>
              </a:solidFill>
            </a:rPr>
            <a:t>L’aide maximale apportée par l’ANS sera de 2 500 € par collectivité</a:t>
          </a:r>
          <a:r>
            <a:rPr lang="fr-FR" sz="1400" b="0" dirty="0">
              <a:solidFill>
                <a:schemeClr val="accent1">
                  <a:lumMod val="50000"/>
                </a:schemeClr>
              </a:solidFill>
            </a:rPr>
            <a:t>.</a:t>
          </a:r>
          <a:r>
            <a:rPr lang="fr-FR" sz="1400" b="1" dirty="0">
              <a:solidFill>
                <a:schemeClr val="accent1">
                  <a:lumMod val="50000"/>
                </a:schemeClr>
              </a:solidFill>
            </a:rPr>
            <a:t> </a:t>
          </a:r>
          <a:r>
            <a:rPr lang="fr-FR" sz="1400" b="0" dirty="0">
              <a:solidFill>
                <a:schemeClr val="accent1">
                  <a:lumMod val="50000"/>
                </a:schemeClr>
              </a:solidFill>
            </a:rPr>
            <a:t>Le dossier doit reposer sur une action concrète de stage(s) SRAV.</a:t>
          </a:r>
        </a:p>
      </dgm:t>
    </dgm:pt>
    <dgm:pt modelId="{416FA52A-1A2B-48BF-96AF-D004DC118A6A}" type="parTrans" cxnId="{4EECF0FD-A08C-4D01-B076-1B93C7152ED8}">
      <dgm:prSet/>
      <dgm:spPr/>
      <dgm:t>
        <a:bodyPr/>
        <a:lstStyle/>
        <a:p>
          <a:endParaRPr lang="fr-FR"/>
        </a:p>
      </dgm:t>
    </dgm:pt>
    <dgm:pt modelId="{BA06D4C5-0BEC-41B7-AD2F-DC57435BA68D}" type="sibTrans" cxnId="{4EECF0FD-A08C-4D01-B076-1B93C7152ED8}">
      <dgm:prSet/>
      <dgm:spPr/>
      <dgm:t>
        <a:bodyPr/>
        <a:lstStyle/>
        <a:p>
          <a:endParaRPr lang="fr-FR"/>
        </a:p>
      </dgm:t>
    </dgm:pt>
    <dgm:pt modelId="{67AAFF96-A702-441B-AE59-ECECF985277D}">
      <dgm:prSet custT="1"/>
      <dgm:spPr/>
      <dgm:t>
        <a:bodyPr/>
        <a:lstStyle/>
        <a:p>
          <a:pPr algn="just">
            <a:buFont typeface="Symbol" panose="05050102010706020507" pitchFamily="18" charset="2"/>
            <a:buNone/>
          </a:pPr>
          <a:endParaRPr lang="fr-FR" sz="1400" dirty="0">
            <a:solidFill>
              <a:schemeClr val="accent1">
                <a:lumMod val="50000"/>
              </a:schemeClr>
            </a:solidFill>
          </a:endParaRPr>
        </a:p>
      </dgm:t>
    </dgm:pt>
    <dgm:pt modelId="{4C4DC10F-4B93-42EA-A299-4189D804AB98}" type="parTrans" cxnId="{94DF8D09-5E59-429F-B492-F2BA1BA2BCF4}">
      <dgm:prSet/>
      <dgm:spPr/>
      <dgm:t>
        <a:bodyPr/>
        <a:lstStyle/>
        <a:p>
          <a:endParaRPr lang="fr-FR"/>
        </a:p>
      </dgm:t>
    </dgm:pt>
    <dgm:pt modelId="{0D43A531-3E7E-4E6A-918B-5B5A6638838D}" type="sibTrans" cxnId="{94DF8D09-5E59-429F-B492-F2BA1BA2BCF4}">
      <dgm:prSet/>
      <dgm:spPr/>
      <dgm:t>
        <a:bodyPr/>
        <a:lstStyle/>
        <a:p>
          <a:endParaRPr lang="fr-FR"/>
        </a:p>
      </dgm:t>
    </dgm:pt>
    <dgm:pt modelId="{0943C1B8-E83D-4D6A-A192-82AE434EFD07}" type="pres">
      <dgm:prSet presAssocID="{67BF7AE4-8E81-447A-AE9C-98832358D747}" presName="linear" presStyleCnt="0">
        <dgm:presLayoutVars>
          <dgm:animLvl val="lvl"/>
          <dgm:resizeHandles val="exact"/>
        </dgm:presLayoutVars>
      </dgm:prSet>
      <dgm:spPr/>
    </dgm:pt>
    <dgm:pt modelId="{8C31501E-B380-4778-9296-1A6AAA169091}" type="pres">
      <dgm:prSet presAssocID="{FA95F906-7FF1-48D9-8B00-F955F26C7D6A}" presName="parentText" presStyleLbl="node1" presStyleIdx="0" presStyleCnt="2" custScaleY="21728" custLinFactNeighborY="49623">
        <dgm:presLayoutVars>
          <dgm:chMax val="0"/>
          <dgm:bulletEnabled val="1"/>
        </dgm:presLayoutVars>
      </dgm:prSet>
      <dgm:spPr/>
    </dgm:pt>
    <dgm:pt modelId="{297819B3-F284-4F0B-BAA3-95EA45843398}" type="pres">
      <dgm:prSet presAssocID="{FA95F906-7FF1-48D9-8B00-F955F26C7D6A}" presName="childText" presStyleLbl="revTx" presStyleIdx="0" presStyleCnt="1" custLinFactNeighborY="-8229">
        <dgm:presLayoutVars>
          <dgm:bulletEnabled val="1"/>
        </dgm:presLayoutVars>
      </dgm:prSet>
      <dgm:spPr/>
    </dgm:pt>
    <dgm:pt modelId="{99DF5774-DBDD-4EDB-93EA-31EE5F5C0DE9}" type="pres">
      <dgm:prSet presAssocID="{B57A065A-D733-4875-9634-DA7C091DF57B}" presName="parentText" presStyleLbl="node1" presStyleIdx="1" presStyleCnt="2" custLinFactNeighborX="0" custLinFactNeighborY="-39865">
        <dgm:presLayoutVars>
          <dgm:chMax val="0"/>
          <dgm:bulletEnabled val="1"/>
        </dgm:presLayoutVars>
      </dgm:prSet>
      <dgm:spPr/>
    </dgm:pt>
  </dgm:ptLst>
  <dgm:cxnLst>
    <dgm:cxn modelId="{7E4E5D08-4FF9-49C1-AE25-047C6EA1FFF4}" type="presOf" srcId="{67AAFF96-A702-441B-AE59-ECECF985277D}" destId="{297819B3-F284-4F0B-BAA3-95EA45843398}" srcOrd="0" destOrd="1" presId="urn:microsoft.com/office/officeart/2005/8/layout/vList2"/>
    <dgm:cxn modelId="{94DF8D09-5E59-429F-B492-F2BA1BA2BCF4}" srcId="{FA95F906-7FF1-48D9-8B00-F955F26C7D6A}" destId="{67AAFF96-A702-441B-AE59-ECECF985277D}" srcOrd="1" destOrd="0" parTransId="{4C4DC10F-4B93-42EA-A299-4189D804AB98}" sibTransId="{0D43A531-3E7E-4E6A-918B-5B5A6638838D}"/>
    <dgm:cxn modelId="{4391450B-A71A-4BE6-882E-9DB9AF68031C}" type="presOf" srcId="{FA95F906-7FF1-48D9-8B00-F955F26C7D6A}" destId="{8C31501E-B380-4778-9296-1A6AAA169091}" srcOrd="0" destOrd="0" presId="urn:microsoft.com/office/officeart/2005/8/layout/vList2"/>
    <dgm:cxn modelId="{7A8D6C1B-3C34-4F76-9D54-D50C136B9689}" type="presOf" srcId="{B57A065A-D733-4875-9634-DA7C091DF57B}" destId="{99DF5774-DBDD-4EDB-93EA-31EE5F5C0DE9}" srcOrd="0" destOrd="0" presId="urn:microsoft.com/office/officeart/2005/8/layout/vList2"/>
    <dgm:cxn modelId="{90CF8C76-98C4-411F-85B4-207A44009A43}" type="presOf" srcId="{F506787F-D62A-4F2A-8882-8BC8886C6349}" destId="{297819B3-F284-4F0B-BAA3-95EA45843398}" srcOrd="0" destOrd="0" presId="urn:microsoft.com/office/officeart/2005/8/layout/vList2"/>
    <dgm:cxn modelId="{7BE4087E-F3C1-4F1D-9D7D-A9B4DA6F9FDB}" type="presOf" srcId="{67BF7AE4-8E81-447A-AE9C-98832358D747}" destId="{0943C1B8-E83D-4D6A-A192-82AE434EFD07}" srcOrd="0" destOrd="0" presId="urn:microsoft.com/office/officeart/2005/8/layout/vList2"/>
    <dgm:cxn modelId="{7D9DD3A5-6B9C-4479-A0B5-882343A0F7AB}" srcId="{FA95F906-7FF1-48D9-8B00-F955F26C7D6A}" destId="{F506787F-D62A-4F2A-8882-8BC8886C6349}" srcOrd="0" destOrd="0" parTransId="{8F349A35-87FF-4307-8576-96F0D0DB96D2}" sibTransId="{F6EA2BED-2979-4E62-86D7-C426FE3618C0}"/>
    <dgm:cxn modelId="{65EAE9A9-E7CC-417D-9333-A70653EAAC24}" srcId="{67BF7AE4-8E81-447A-AE9C-98832358D747}" destId="{FA95F906-7FF1-48D9-8B00-F955F26C7D6A}" srcOrd="0" destOrd="0" parTransId="{8056EE7E-C81A-4B8F-80DC-35A7C1F32501}" sibTransId="{2952331D-D6C6-47C2-8A96-7AFBA1E4DDA6}"/>
    <dgm:cxn modelId="{4EECF0FD-A08C-4D01-B076-1B93C7152ED8}" srcId="{67BF7AE4-8E81-447A-AE9C-98832358D747}" destId="{B57A065A-D733-4875-9634-DA7C091DF57B}" srcOrd="1" destOrd="0" parTransId="{416FA52A-1A2B-48BF-96AF-D004DC118A6A}" sibTransId="{BA06D4C5-0BEC-41B7-AD2F-DC57435BA68D}"/>
    <dgm:cxn modelId="{6F10FE9A-A74D-482A-869B-9D9800199206}" type="presParOf" srcId="{0943C1B8-E83D-4D6A-A192-82AE434EFD07}" destId="{8C31501E-B380-4778-9296-1A6AAA169091}" srcOrd="0" destOrd="0" presId="urn:microsoft.com/office/officeart/2005/8/layout/vList2"/>
    <dgm:cxn modelId="{F385E2F5-D589-4756-863F-7D5AFBF504C9}" type="presParOf" srcId="{0943C1B8-E83D-4D6A-A192-82AE434EFD07}" destId="{297819B3-F284-4F0B-BAA3-95EA45843398}" srcOrd="1" destOrd="0" presId="urn:microsoft.com/office/officeart/2005/8/layout/vList2"/>
    <dgm:cxn modelId="{640BA72C-2055-4173-88F6-68A19080B75F}" type="presParOf" srcId="{0943C1B8-E83D-4D6A-A192-82AE434EFD07}" destId="{99DF5774-DBDD-4EDB-93EA-31EE5F5C0DE9}" srcOrd="2" destOrd="0" presId="urn:microsoft.com/office/officeart/2005/8/layout/vList2"/>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BF7AE4-8E81-447A-AE9C-98832358D7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FA95F906-7FF1-48D9-8B00-F955F26C7D6A}">
      <dgm:prSet phldrT="[Texte]" custT="1"/>
      <dgm:spPr>
        <a:solidFill>
          <a:schemeClr val="accent1">
            <a:lumMod val="75000"/>
          </a:schemeClr>
        </a:solidFill>
      </dgm:spPr>
      <dgm:t>
        <a:bodyPr/>
        <a:lstStyle/>
        <a:p>
          <a:pPr algn="ctr"/>
          <a:r>
            <a:rPr lang="fr-FR" sz="1600" b="1" dirty="0"/>
            <a:t>Ligues régionales, </a:t>
          </a:r>
        </a:p>
        <a:p>
          <a:pPr algn="ctr"/>
          <a:r>
            <a:rPr lang="fr-FR" sz="1600" b="1" dirty="0"/>
            <a:t>comités départementaux </a:t>
          </a:r>
        </a:p>
        <a:p>
          <a:pPr algn="ctr"/>
          <a:r>
            <a:rPr lang="fr-FR" sz="1600" b="1" dirty="0"/>
            <a:t>et clubs</a:t>
          </a:r>
        </a:p>
      </dgm:t>
    </dgm:pt>
    <dgm:pt modelId="{8056EE7E-C81A-4B8F-80DC-35A7C1F32501}" type="parTrans" cxnId="{65EAE9A9-E7CC-417D-9333-A70653EAAC24}">
      <dgm:prSet/>
      <dgm:spPr/>
      <dgm:t>
        <a:bodyPr/>
        <a:lstStyle/>
        <a:p>
          <a:endParaRPr lang="fr-FR"/>
        </a:p>
      </dgm:t>
    </dgm:pt>
    <dgm:pt modelId="{2952331D-D6C6-47C2-8A96-7AFBA1E4DDA6}" type="sibTrans" cxnId="{65EAE9A9-E7CC-417D-9333-A70653EAAC24}">
      <dgm:prSet/>
      <dgm:spPr/>
      <dgm:t>
        <a:bodyPr/>
        <a:lstStyle/>
        <a:p>
          <a:endParaRPr lang="fr-FR"/>
        </a:p>
      </dgm:t>
    </dgm:pt>
    <dgm:pt modelId="{F506787F-D62A-4F2A-8882-8BC8886C6349}">
      <dgm:prSet phldrT="[Texte]" custT="1"/>
      <dgm:spPr/>
      <dgm:t>
        <a:bodyPr/>
        <a:lstStyle/>
        <a:p>
          <a:pPr algn="just">
            <a:buFont typeface="Symbol" panose="05050102010706020507" pitchFamily="18" charset="2"/>
            <a:buChar char=""/>
          </a:pPr>
          <a:r>
            <a:rPr lang="fr-FR" sz="1400" b="1" dirty="0">
              <a:solidFill>
                <a:schemeClr val="accent1">
                  <a:lumMod val="50000"/>
                </a:schemeClr>
              </a:solidFill>
            </a:rPr>
            <a:t>Des stages incluant le bloc 3 du SRAV : </a:t>
          </a:r>
          <a:r>
            <a:rPr lang="fr-FR" sz="1400" dirty="0">
              <a:solidFill>
                <a:schemeClr val="accent1">
                  <a:lumMod val="50000"/>
                </a:schemeClr>
              </a:solidFill>
            </a:rPr>
            <a:t>soit un programme complet (blocs 1, 2 et 3), soit des blocs 3 venant compléter des blocs 1 et 2 réalisés par une autre structure.</a:t>
          </a:r>
        </a:p>
      </dgm:t>
    </dgm:pt>
    <dgm:pt modelId="{F6EA2BED-2979-4E62-86D7-C426FE3618C0}" type="sibTrans" cxnId="{7D9DD3A5-6B9C-4479-A0B5-882343A0F7AB}">
      <dgm:prSet/>
      <dgm:spPr/>
      <dgm:t>
        <a:bodyPr/>
        <a:lstStyle/>
        <a:p>
          <a:endParaRPr lang="fr-FR"/>
        </a:p>
      </dgm:t>
    </dgm:pt>
    <dgm:pt modelId="{8F349A35-87FF-4307-8576-96F0D0DB96D2}" type="parTrans" cxnId="{7D9DD3A5-6B9C-4479-A0B5-882343A0F7AB}">
      <dgm:prSet/>
      <dgm:spPr/>
      <dgm:t>
        <a:bodyPr/>
        <a:lstStyle/>
        <a:p>
          <a:endParaRPr lang="fr-FR"/>
        </a:p>
      </dgm:t>
    </dgm:pt>
    <dgm:pt modelId="{2286C67B-5346-4F88-B26A-14BBD16A7442}">
      <dgm:prSet custT="1"/>
      <dgm:spPr/>
      <dgm:t>
        <a:bodyPr/>
        <a:lstStyle/>
        <a:p>
          <a:pPr algn="just">
            <a:buFont typeface="Symbol" panose="05050102010706020507" pitchFamily="18" charset="2"/>
            <a:buChar char=""/>
          </a:pPr>
          <a:r>
            <a:rPr lang="fr-FR" sz="1400" b="1" dirty="0">
              <a:solidFill>
                <a:schemeClr val="accent1">
                  <a:lumMod val="50000"/>
                </a:schemeClr>
              </a:solidFill>
            </a:rPr>
            <a:t>Des actions permettant de faciliter l’accès et l’usage (entretien, achat de petit matériel comme des casques, des vélos, …) du matériel.</a:t>
          </a:r>
          <a:r>
            <a:rPr lang="fr-FR" sz="1400" dirty="0">
              <a:solidFill>
                <a:schemeClr val="accent1">
                  <a:lumMod val="50000"/>
                </a:schemeClr>
              </a:solidFill>
            </a:rPr>
            <a:t> </a:t>
          </a:r>
          <a:r>
            <a:rPr lang="fr-FR" sz="1400" b="0" dirty="0">
              <a:solidFill>
                <a:schemeClr val="accent1">
                  <a:lumMod val="50000"/>
                </a:schemeClr>
              </a:solidFill>
            </a:rPr>
            <a:t>Les projets ne peuvent cependant pas reposer que sur l’achat de petits matériels ou son entretien.</a:t>
          </a:r>
        </a:p>
      </dgm:t>
    </dgm:pt>
    <dgm:pt modelId="{A47D3332-235C-4D5C-A069-7658F1A997EC}" type="sibTrans" cxnId="{F4767406-3CF4-46E2-A0BC-49F75E2DD230}">
      <dgm:prSet/>
      <dgm:spPr/>
      <dgm:t>
        <a:bodyPr/>
        <a:lstStyle/>
        <a:p>
          <a:endParaRPr lang="fr-FR"/>
        </a:p>
      </dgm:t>
    </dgm:pt>
    <dgm:pt modelId="{BE71BB53-DA02-4B8B-B873-F3CE8B9FA5A4}" type="parTrans" cxnId="{F4767406-3CF4-46E2-A0BC-49F75E2DD230}">
      <dgm:prSet/>
      <dgm:spPr/>
      <dgm:t>
        <a:bodyPr/>
        <a:lstStyle/>
        <a:p>
          <a:endParaRPr lang="fr-FR"/>
        </a:p>
      </dgm:t>
    </dgm:pt>
    <dgm:pt modelId="{52447A93-5C37-48A9-8D9A-82018215FE5C}">
      <dgm:prSet phldrT="[Texte]" custT="1"/>
      <dgm:spPr/>
      <dgm:t>
        <a:bodyPr/>
        <a:lstStyle/>
        <a:p>
          <a:pPr algn="just">
            <a:buFont typeface="Symbol" panose="05050102010706020507" pitchFamily="18" charset="2"/>
            <a:buNone/>
          </a:pPr>
          <a:endParaRPr lang="fr-FR" sz="1400" dirty="0">
            <a:solidFill>
              <a:schemeClr val="accent1">
                <a:lumMod val="50000"/>
              </a:schemeClr>
            </a:solidFill>
          </a:endParaRPr>
        </a:p>
      </dgm:t>
    </dgm:pt>
    <dgm:pt modelId="{96BC7147-D320-458C-8795-8364AA4CD2E4}" type="parTrans" cxnId="{AA2144AC-7B1D-4206-BD11-3E6E2839B879}">
      <dgm:prSet/>
      <dgm:spPr/>
      <dgm:t>
        <a:bodyPr/>
        <a:lstStyle/>
        <a:p>
          <a:endParaRPr lang="fr-FR"/>
        </a:p>
      </dgm:t>
    </dgm:pt>
    <dgm:pt modelId="{782AC8B6-F5B6-4EC2-901C-56BD552AEECB}" type="sibTrans" cxnId="{AA2144AC-7B1D-4206-BD11-3E6E2839B879}">
      <dgm:prSet/>
      <dgm:spPr/>
      <dgm:t>
        <a:bodyPr/>
        <a:lstStyle/>
        <a:p>
          <a:endParaRPr lang="fr-FR"/>
        </a:p>
      </dgm:t>
    </dgm:pt>
    <dgm:pt modelId="{0943C1B8-E83D-4D6A-A192-82AE434EFD07}" type="pres">
      <dgm:prSet presAssocID="{67BF7AE4-8E81-447A-AE9C-98832358D747}" presName="linear" presStyleCnt="0">
        <dgm:presLayoutVars>
          <dgm:animLvl val="lvl"/>
          <dgm:resizeHandles val="exact"/>
        </dgm:presLayoutVars>
      </dgm:prSet>
      <dgm:spPr/>
    </dgm:pt>
    <dgm:pt modelId="{8C31501E-B380-4778-9296-1A6AAA169091}" type="pres">
      <dgm:prSet presAssocID="{FA95F906-7FF1-48D9-8B00-F955F26C7D6A}" presName="parentText" presStyleLbl="node1" presStyleIdx="0" presStyleCnt="1" custScaleY="86324" custLinFactNeighborY="-15209">
        <dgm:presLayoutVars>
          <dgm:chMax val="0"/>
          <dgm:bulletEnabled val="1"/>
        </dgm:presLayoutVars>
      </dgm:prSet>
      <dgm:spPr/>
    </dgm:pt>
    <dgm:pt modelId="{297819B3-F284-4F0B-BAA3-95EA45843398}" type="pres">
      <dgm:prSet presAssocID="{FA95F906-7FF1-48D9-8B00-F955F26C7D6A}" presName="childText" presStyleLbl="revTx" presStyleIdx="0" presStyleCnt="1" custLinFactNeighborX="-1027" custLinFactNeighborY="11305">
        <dgm:presLayoutVars>
          <dgm:bulletEnabled val="1"/>
        </dgm:presLayoutVars>
      </dgm:prSet>
      <dgm:spPr/>
    </dgm:pt>
  </dgm:ptLst>
  <dgm:cxnLst>
    <dgm:cxn modelId="{F4767406-3CF4-46E2-A0BC-49F75E2DD230}" srcId="{FA95F906-7FF1-48D9-8B00-F955F26C7D6A}" destId="{2286C67B-5346-4F88-B26A-14BBD16A7442}" srcOrd="2" destOrd="0" parTransId="{BE71BB53-DA02-4B8B-B873-F3CE8B9FA5A4}" sibTransId="{A47D3332-235C-4D5C-A069-7658F1A997EC}"/>
    <dgm:cxn modelId="{4391450B-A71A-4BE6-882E-9DB9AF68031C}" type="presOf" srcId="{FA95F906-7FF1-48D9-8B00-F955F26C7D6A}" destId="{8C31501E-B380-4778-9296-1A6AAA169091}" srcOrd="0" destOrd="0" presId="urn:microsoft.com/office/officeart/2005/8/layout/vList2"/>
    <dgm:cxn modelId="{90CF8C76-98C4-411F-85B4-207A44009A43}" type="presOf" srcId="{F506787F-D62A-4F2A-8882-8BC8886C6349}" destId="{297819B3-F284-4F0B-BAA3-95EA45843398}" srcOrd="0" destOrd="0" presId="urn:microsoft.com/office/officeart/2005/8/layout/vList2"/>
    <dgm:cxn modelId="{7BE4087E-F3C1-4F1D-9D7D-A9B4DA6F9FDB}" type="presOf" srcId="{67BF7AE4-8E81-447A-AE9C-98832358D747}" destId="{0943C1B8-E83D-4D6A-A192-82AE434EFD07}" srcOrd="0" destOrd="0" presId="urn:microsoft.com/office/officeart/2005/8/layout/vList2"/>
    <dgm:cxn modelId="{F4B65E8A-3D14-438F-B0B0-0A598C7F1FA6}" type="presOf" srcId="{2286C67B-5346-4F88-B26A-14BBD16A7442}" destId="{297819B3-F284-4F0B-BAA3-95EA45843398}" srcOrd="0" destOrd="2" presId="urn:microsoft.com/office/officeart/2005/8/layout/vList2"/>
    <dgm:cxn modelId="{7D9DD3A5-6B9C-4479-A0B5-882343A0F7AB}" srcId="{FA95F906-7FF1-48D9-8B00-F955F26C7D6A}" destId="{F506787F-D62A-4F2A-8882-8BC8886C6349}" srcOrd="0" destOrd="0" parTransId="{8F349A35-87FF-4307-8576-96F0D0DB96D2}" sibTransId="{F6EA2BED-2979-4E62-86D7-C426FE3618C0}"/>
    <dgm:cxn modelId="{65EAE9A9-E7CC-417D-9333-A70653EAAC24}" srcId="{67BF7AE4-8E81-447A-AE9C-98832358D747}" destId="{FA95F906-7FF1-48D9-8B00-F955F26C7D6A}" srcOrd="0" destOrd="0" parTransId="{8056EE7E-C81A-4B8F-80DC-35A7C1F32501}" sibTransId="{2952331D-D6C6-47C2-8A96-7AFBA1E4DDA6}"/>
    <dgm:cxn modelId="{AA2144AC-7B1D-4206-BD11-3E6E2839B879}" srcId="{FA95F906-7FF1-48D9-8B00-F955F26C7D6A}" destId="{52447A93-5C37-48A9-8D9A-82018215FE5C}" srcOrd="1" destOrd="0" parTransId="{96BC7147-D320-458C-8795-8364AA4CD2E4}" sibTransId="{782AC8B6-F5B6-4EC2-901C-56BD552AEECB}"/>
    <dgm:cxn modelId="{68E9BDC2-F676-44D0-B66D-041F18895AE9}" type="presOf" srcId="{52447A93-5C37-48A9-8D9A-82018215FE5C}" destId="{297819B3-F284-4F0B-BAA3-95EA45843398}" srcOrd="0" destOrd="1" presId="urn:microsoft.com/office/officeart/2005/8/layout/vList2"/>
    <dgm:cxn modelId="{6F10FE9A-A74D-482A-869B-9D9800199206}" type="presParOf" srcId="{0943C1B8-E83D-4D6A-A192-82AE434EFD07}" destId="{8C31501E-B380-4778-9296-1A6AAA169091}" srcOrd="0" destOrd="0" presId="urn:microsoft.com/office/officeart/2005/8/layout/vList2"/>
    <dgm:cxn modelId="{F385E2F5-D589-4756-863F-7D5AFBF504C9}" type="presParOf" srcId="{0943C1B8-E83D-4D6A-A192-82AE434EFD07}" destId="{297819B3-F284-4F0B-BAA3-95EA45843398}" srcOrd="1" destOrd="0" presId="urn:microsoft.com/office/officeart/2005/8/layout/vList2"/>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1501E-B380-4778-9296-1A6AAA169091}">
      <dsp:nvSpPr>
        <dsp:cNvPr id="0" name=""/>
        <dsp:cNvSpPr/>
      </dsp:nvSpPr>
      <dsp:spPr>
        <a:xfrm>
          <a:off x="0" y="834795"/>
          <a:ext cx="3853440" cy="423018"/>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Collectivités</a:t>
          </a:r>
        </a:p>
      </dsp:txBody>
      <dsp:txXfrm>
        <a:off x="20650" y="855445"/>
        <a:ext cx="3812140" cy="381718"/>
      </dsp:txXfrm>
    </dsp:sp>
    <dsp:sp modelId="{297819B3-F284-4F0B-BAA3-95EA45843398}">
      <dsp:nvSpPr>
        <dsp:cNvPr id="0" name=""/>
        <dsp:cNvSpPr/>
      </dsp:nvSpPr>
      <dsp:spPr>
        <a:xfrm>
          <a:off x="0" y="571680"/>
          <a:ext cx="38534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47" tIns="17780" rIns="99568" bIns="17780" numCol="1" spcCol="1270" anchor="t" anchorCtr="0">
          <a:noAutofit/>
        </a:bodyPr>
        <a:lstStyle/>
        <a:p>
          <a:pPr marL="114300" lvl="1" indent="-114300" algn="just" defTabSz="622300">
            <a:lnSpc>
              <a:spcPct val="90000"/>
            </a:lnSpc>
            <a:spcBef>
              <a:spcPct val="0"/>
            </a:spcBef>
            <a:spcAft>
              <a:spcPct val="20000"/>
            </a:spcAft>
            <a:buFont typeface="Symbol" panose="05050102010706020507" pitchFamily="18" charset="2"/>
            <a:buChar char=""/>
          </a:pPr>
          <a:endParaRPr lang="fr-FR" sz="1400" kern="1200" dirty="0">
            <a:solidFill>
              <a:schemeClr val="accent1">
                <a:lumMod val="50000"/>
              </a:schemeClr>
            </a:solidFill>
          </a:endParaRPr>
        </a:p>
        <a:p>
          <a:pPr marL="114300" lvl="1" indent="-114300" algn="just" defTabSz="622300">
            <a:lnSpc>
              <a:spcPct val="90000"/>
            </a:lnSpc>
            <a:spcBef>
              <a:spcPct val="0"/>
            </a:spcBef>
            <a:spcAft>
              <a:spcPct val="20000"/>
            </a:spcAft>
            <a:buFont typeface="Symbol" panose="05050102010706020507" pitchFamily="18" charset="2"/>
            <a:buNone/>
          </a:pPr>
          <a:endParaRPr lang="fr-FR" sz="1400" kern="1200" dirty="0">
            <a:solidFill>
              <a:schemeClr val="accent1">
                <a:lumMod val="50000"/>
              </a:schemeClr>
            </a:solidFill>
          </a:endParaRPr>
        </a:p>
      </dsp:txBody>
      <dsp:txXfrm>
        <a:off x="0" y="571680"/>
        <a:ext cx="3853440" cy="1059840"/>
      </dsp:txXfrm>
    </dsp:sp>
    <dsp:sp modelId="{99DF5774-DBDD-4EDB-93EA-31EE5F5C0DE9}">
      <dsp:nvSpPr>
        <dsp:cNvPr id="0" name=""/>
        <dsp:cNvSpPr/>
      </dsp:nvSpPr>
      <dsp:spPr>
        <a:xfrm>
          <a:off x="0" y="1369223"/>
          <a:ext cx="3853440" cy="194688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fr-FR" sz="1400" b="0" kern="1200" dirty="0">
              <a:solidFill>
                <a:schemeClr val="accent1">
                  <a:lumMod val="50000"/>
                </a:schemeClr>
              </a:solidFill>
            </a:rPr>
            <a:t>Dans le cadre du déploiement du programme SRAV par les collectivités, </a:t>
          </a:r>
          <a:r>
            <a:rPr lang="fr-FR" sz="1400" b="1" kern="1200" dirty="0">
              <a:solidFill>
                <a:schemeClr val="accent1">
                  <a:lumMod val="50000"/>
                </a:schemeClr>
              </a:solidFill>
            </a:rPr>
            <a:t>ne seront financées que l’achat de petit matériel</a:t>
          </a:r>
          <a:r>
            <a:rPr lang="fr-FR" sz="1400" kern="1200" dirty="0">
              <a:solidFill>
                <a:schemeClr val="accent1">
                  <a:lumMod val="50000"/>
                </a:schemeClr>
              </a:solidFill>
            </a:rPr>
            <a:t> (casques, vélo, kit pédagogique, …) ou </a:t>
          </a:r>
          <a:r>
            <a:rPr lang="fr-FR" sz="1400" b="1" kern="1200" dirty="0">
              <a:solidFill>
                <a:schemeClr val="accent1">
                  <a:lumMod val="50000"/>
                </a:schemeClr>
              </a:solidFill>
            </a:rPr>
            <a:t>les frais liés à l’entretien de la flotte de vélo</a:t>
          </a:r>
          <a:r>
            <a:rPr lang="fr-FR" sz="1400" kern="1200" dirty="0">
              <a:solidFill>
                <a:schemeClr val="accent1">
                  <a:lumMod val="50000"/>
                </a:schemeClr>
              </a:solidFill>
            </a:rPr>
            <a:t>. </a:t>
          </a:r>
        </a:p>
        <a:p>
          <a:pPr marL="0" lvl="0" indent="0" algn="just" defTabSz="622300">
            <a:lnSpc>
              <a:spcPct val="90000"/>
            </a:lnSpc>
            <a:spcBef>
              <a:spcPct val="0"/>
            </a:spcBef>
            <a:spcAft>
              <a:spcPct val="35000"/>
            </a:spcAft>
            <a:buFont typeface="Symbol" panose="05050102010706020507" pitchFamily="18" charset="2"/>
            <a:buNone/>
          </a:pPr>
          <a:r>
            <a:rPr lang="fr-FR" sz="1400" b="1" kern="1200" dirty="0">
              <a:solidFill>
                <a:schemeClr val="accent1">
                  <a:lumMod val="50000"/>
                </a:schemeClr>
              </a:solidFill>
            </a:rPr>
            <a:t>L’aide maximale apportée par l’ANS sera de 2 500 € par collectivité</a:t>
          </a:r>
          <a:r>
            <a:rPr lang="fr-FR" sz="1400" b="0" kern="1200" dirty="0">
              <a:solidFill>
                <a:schemeClr val="accent1">
                  <a:lumMod val="50000"/>
                </a:schemeClr>
              </a:solidFill>
            </a:rPr>
            <a:t>.</a:t>
          </a:r>
          <a:r>
            <a:rPr lang="fr-FR" sz="1400" b="1" kern="1200" dirty="0">
              <a:solidFill>
                <a:schemeClr val="accent1">
                  <a:lumMod val="50000"/>
                </a:schemeClr>
              </a:solidFill>
            </a:rPr>
            <a:t> </a:t>
          </a:r>
          <a:r>
            <a:rPr lang="fr-FR" sz="1400" b="0" kern="1200" dirty="0">
              <a:solidFill>
                <a:schemeClr val="accent1">
                  <a:lumMod val="50000"/>
                </a:schemeClr>
              </a:solidFill>
            </a:rPr>
            <a:t>Le dossier doit reposer sur une action concrète de stage(s) SRAV.</a:t>
          </a:r>
        </a:p>
      </dsp:txBody>
      <dsp:txXfrm>
        <a:off x="95039" y="1464262"/>
        <a:ext cx="3663362" cy="1756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1501E-B380-4778-9296-1A6AAA169091}">
      <dsp:nvSpPr>
        <dsp:cNvPr id="0" name=""/>
        <dsp:cNvSpPr/>
      </dsp:nvSpPr>
      <dsp:spPr>
        <a:xfrm>
          <a:off x="0" y="355642"/>
          <a:ext cx="4062240" cy="108321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Ligues régionales, </a:t>
          </a:r>
        </a:p>
        <a:p>
          <a:pPr marL="0" lvl="0" indent="0" algn="ctr" defTabSz="711200">
            <a:lnSpc>
              <a:spcPct val="90000"/>
            </a:lnSpc>
            <a:spcBef>
              <a:spcPct val="0"/>
            </a:spcBef>
            <a:spcAft>
              <a:spcPct val="35000"/>
            </a:spcAft>
            <a:buNone/>
          </a:pPr>
          <a:r>
            <a:rPr lang="fr-FR" sz="1600" b="1" kern="1200" dirty="0"/>
            <a:t>comités départementaux </a:t>
          </a:r>
        </a:p>
        <a:p>
          <a:pPr marL="0" lvl="0" indent="0" algn="ctr" defTabSz="711200">
            <a:lnSpc>
              <a:spcPct val="90000"/>
            </a:lnSpc>
            <a:spcBef>
              <a:spcPct val="0"/>
            </a:spcBef>
            <a:spcAft>
              <a:spcPct val="35000"/>
            </a:spcAft>
            <a:buNone/>
          </a:pPr>
          <a:r>
            <a:rPr lang="fr-FR" sz="1600" b="1" kern="1200" dirty="0"/>
            <a:t>et clubs</a:t>
          </a:r>
        </a:p>
      </dsp:txBody>
      <dsp:txXfrm>
        <a:off x="52878" y="408520"/>
        <a:ext cx="3956484" cy="977459"/>
      </dsp:txXfrm>
    </dsp:sp>
    <dsp:sp modelId="{297819B3-F284-4F0B-BAA3-95EA45843398}">
      <dsp:nvSpPr>
        <dsp:cNvPr id="0" name=""/>
        <dsp:cNvSpPr/>
      </dsp:nvSpPr>
      <dsp:spPr>
        <a:xfrm>
          <a:off x="0" y="1897903"/>
          <a:ext cx="4062240" cy="20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76" tIns="17780" rIns="99568" bIns="17780" numCol="1" spcCol="1270" anchor="t" anchorCtr="0">
          <a:noAutofit/>
        </a:bodyPr>
        <a:lstStyle/>
        <a:p>
          <a:pPr marL="114300" lvl="1" indent="-114300" algn="just" defTabSz="622300">
            <a:lnSpc>
              <a:spcPct val="90000"/>
            </a:lnSpc>
            <a:spcBef>
              <a:spcPct val="0"/>
            </a:spcBef>
            <a:spcAft>
              <a:spcPct val="20000"/>
            </a:spcAft>
            <a:buFont typeface="Symbol" panose="05050102010706020507" pitchFamily="18" charset="2"/>
            <a:buChar char=""/>
          </a:pPr>
          <a:r>
            <a:rPr lang="fr-FR" sz="1400" b="1" kern="1200" dirty="0">
              <a:solidFill>
                <a:schemeClr val="accent1">
                  <a:lumMod val="50000"/>
                </a:schemeClr>
              </a:solidFill>
            </a:rPr>
            <a:t>Des stages incluant le bloc 3 du SRAV : </a:t>
          </a:r>
          <a:r>
            <a:rPr lang="fr-FR" sz="1400" kern="1200" dirty="0">
              <a:solidFill>
                <a:schemeClr val="accent1">
                  <a:lumMod val="50000"/>
                </a:schemeClr>
              </a:solidFill>
            </a:rPr>
            <a:t>soit un programme complet (blocs 1, 2 et 3), soit des blocs 3 venant compléter des blocs 1 et 2 réalisés par une autre structure.</a:t>
          </a:r>
        </a:p>
        <a:p>
          <a:pPr marL="114300" lvl="1" indent="-114300" algn="just" defTabSz="622300">
            <a:lnSpc>
              <a:spcPct val="90000"/>
            </a:lnSpc>
            <a:spcBef>
              <a:spcPct val="0"/>
            </a:spcBef>
            <a:spcAft>
              <a:spcPct val="20000"/>
            </a:spcAft>
            <a:buFont typeface="Symbol" panose="05050102010706020507" pitchFamily="18" charset="2"/>
            <a:buNone/>
          </a:pPr>
          <a:endParaRPr lang="fr-FR" sz="1400" kern="1200" dirty="0">
            <a:solidFill>
              <a:schemeClr val="accent1">
                <a:lumMod val="50000"/>
              </a:schemeClr>
            </a:solidFill>
          </a:endParaRPr>
        </a:p>
        <a:p>
          <a:pPr marL="114300" lvl="1" indent="-114300" algn="just" defTabSz="622300">
            <a:lnSpc>
              <a:spcPct val="90000"/>
            </a:lnSpc>
            <a:spcBef>
              <a:spcPct val="0"/>
            </a:spcBef>
            <a:spcAft>
              <a:spcPct val="20000"/>
            </a:spcAft>
            <a:buFont typeface="Symbol" panose="05050102010706020507" pitchFamily="18" charset="2"/>
            <a:buChar char=""/>
          </a:pPr>
          <a:r>
            <a:rPr lang="fr-FR" sz="1400" b="1" kern="1200" dirty="0">
              <a:solidFill>
                <a:schemeClr val="accent1">
                  <a:lumMod val="50000"/>
                </a:schemeClr>
              </a:solidFill>
            </a:rPr>
            <a:t>Des actions permettant de faciliter l’accès et l’usage (entretien, achat de petit matériel comme des casques, des vélos, …) du matériel.</a:t>
          </a:r>
          <a:r>
            <a:rPr lang="fr-FR" sz="1400" kern="1200" dirty="0">
              <a:solidFill>
                <a:schemeClr val="accent1">
                  <a:lumMod val="50000"/>
                </a:schemeClr>
              </a:solidFill>
            </a:rPr>
            <a:t> </a:t>
          </a:r>
          <a:r>
            <a:rPr lang="fr-FR" sz="1400" b="0" kern="1200" dirty="0">
              <a:solidFill>
                <a:schemeClr val="accent1">
                  <a:lumMod val="50000"/>
                </a:schemeClr>
              </a:solidFill>
            </a:rPr>
            <a:t>Les projets ne peuvent cependant pas reposer que sur l’achat de petits matériels ou son entretien.</a:t>
          </a:r>
        </a:p>
      </dsp:txBody>
      <dsp:txXfrm>
        <a:off x="0" y="1897903"/>
        <a:ext cx="4062240" cy="20855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9BD993-5F46-4510-B6F3-F2C5132F7627}" type="datetimeFigureOut">
              <a:rPr lang="fr-FR" smtClean="0"/>
              <a:t>04/05/2026</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7B6E254-20BB-442A-94BA-CFE920855CE4}" type="slidenum">
              <a:rPr lang="fr-FR" smtClean="0"/>
              <a:t>‹N°›</a:t>
            </a:fld>
            <a:endParaRPr lang="fr-FR"/>
          </a:p>
        </p:txBody>
      </p:sp>
    </p:spTree>
    <p:extLst>
      <p:ext uri="{BB962C8B-B14F-4D97-AF65-F5344CB8AC3E}">
        <p14:creationId xmlns:p14="http://schemas.microsoft.com/office/powerpoint/2010/main" val="270685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2</a:t>
            </a:fld>
            <a:endParaRPr lang="fr-FR"/>
          </a:p>
        </p:txBody>
      </p:sp>
    </p:spTree>
    <p:extLst>
      <p:ext uri="{BB962C8B-B14F-4D97-AF65-F5344CB8AC3E}">
        <p14:creationId xmlns:p14="http://schemas.microsoft.com/office/powerpoint/2010/main" val="3892642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33</a:t>
            </a:fld>
            <a:endParaRPr lang="fr-FR"/>
          </a:p>
        </p:txBody>
      </p:sp>
    </p:spTree>
    <p:extLst>
      <p:ext uri="{BB962C8B-B14F-4D97-AF65-F5344CB8AC3E}">
        <p14:creationId xmlns:p14="http://schemas.microsoft.com/office/powerpoint/2010/main" val="206989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34</a:t>
            </a:fld>
            <a:endParaRPr lang="fr-FR"/>
          </a:p>
        </p:txBody>
      </p:sp>
    </p:spTree>
    <p:extLst>
      <p:ext uri="{BB962C8B-B14F-4D97-AF65-F5344CB8AC3E}">
        <p14:creationId xmlns:p14="http://schemas.microsoft.com/office/powerpoint/2010/main" val="228276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35</a:t>
            </a:fld>
            <a:endParaRPr lang="fr-FR"/>
          </a:p>
        </p:txBody>
      </p:sp>
    </p:spTree>
    <p:extLst>
      <p:ext uri="{BB962C8B-B14F-4D97-AF65-F5344CB8AC3E}">
        <p14:creationId xmlns:p14="http://schemas.microsoft.com/office/powerpoint/2010/main" val="8157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36</a:t>
            </a:fld>
            <a:endParaRPr lang="fr-FR"/>
          </a:p>
        </p:txBody>
      </p:sp>
    </p:spTree>
    <p:extLst>
      <p:ext uri="{BB962C8B-B14F-4D97-AF65-F5344CB8AC3E}">
        <p14:creationId xmlns:p14="http://schemas.microsoft.com/office/powerpoint/2010/main" val="417615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37</a:t>
            </a:fld>
            <a:endParaRPr lang="fr-FR"/>
          </a:p>
        </p:txBody>
      </p:sp>
    </p:spTree>
    <p:extLst>
      <p:ext uri="{BB962C8B-B14F-4D97-AF65-F5344CB8AC3E}">
        <p14:creationId xmlns:p14="http://schemas.microsoft.com/office/powerpoint/2010/main" val="292262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38</a:t>
            </a:fld>
            <a:endParaRPr lang="fr-FR"/>
          </a:p>
        </p:txBody>
      </p:sp>
    </p:spTree>
    <p:extLst>
      <p:ext uri="{BB962C8B-B14F-4D97-AF65-F5344CB8AC3E}">
        <p14:creationId xmlns:p14="http://schemas.microsoft.com/office/powerpoint/2010/main" val="356862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39</a:t>
            </a:fld>
            <a:endParaRPr lang="fr-FR"/>
          </a:p>
        </p:txBody>
      </p:sp>
    </p:spTree>
    <p:extLst>
      <p:ext uri="{BB962C8B-B14F-4D97-AF65-F5344CB8AC3E}">
        <p14:creationId xmlns:p14="http://schemas.microsoft.com/office/powerpoint/2010/main" val="245673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6E254-20BB-442A-94BA-CFE920855CE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597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6E254-20BB-442A-94BA-CFE920855CE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312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6E254-20BB-442A-94BA-CFE920855CE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02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a:t>
            </a:fld>
            <a:endParaRPr lang="fr-FR"/>
          </a:p>
        </p:txBody>
      </p:sp>
    </p:spTree>
    <p:extLst>
      <p:ext uri="{BB962C8B-B14F-4D97-AF65-F5344CB8AC3E}">
        <p14:creationId xmlns:p14="http://schemas.microsoft.com/office/powerpoint/2010/main" val="2184329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6E254-20BB-442A-94BA-CFE920855CE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87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6E254-20BB-442A-94BA-CFE920855CE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89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6E254-20BB-442A-94BA-CFE920855CE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8625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6E254-20BB-442A-94BA-CFE920855CE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73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4</a:t>
            </a:fld>
            <a:endParaRPr lang="fr-FR"/>
          </a:p>
        </p:txBody>
      </p:sp>
    </p:spTree>
    <p:extLst>
      <p:ext uri="{BB962C8B-B14F-4D97-AF65-F5344CB8AC3E}">
        <p14:creationId xmlns:p14="http://schemas.microsoft.com/office/powerpoint/2010/main" val="122855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6</a:t>
            </a:fld>
            <a:endParaRPr lang="fr-FR"/>
          </a:p>
        </p:txBody>
      </p:sp>
    </p:spTree>
    <p:extLst>
      <p:ext uri="{BB962C8B-B14F-4D97-AF65-F5344CB8AC3E}">
        <p14:creationId xmlns:p14="http://schemas.microsoft.com/office/powerpoint/2010/main" val="209284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7</a:t>
            </a:fld>
            <a:endParaRPr lang="fr-FR"/>
          </a:p>
        </p:txBody>
      </p:sp>
    </p:spTree>
    <p:extLst>
      <p:ext uri="{BB962C8B-B14F-4D97-AF65-F5344CB8AC3E}">
        <p14:creationId xmlns:p14="http://schemas.microsoft.com/office/powerpoint/2010/main" val="305920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8</a:t>
            </a:fld>
            <a:endParaRPr lang="fr-FR"/>
          </a:p>
        </p:txBody>
      </p:sp>
    </p:spTree>
    <p:extLst>
      <p:ext uri="{BB962C8B-B14F-4D97-AF65-F5344CB8AC3E}">
        <p14:creationId xmlns:p14="http://schemas.microsoft.com/office/powerpoint/2010/main" val="237673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9</a:t>
            </a:fld>
            <a:endParaRPr lang="fr-FR"/>
          </a:p>
        </p:txBody>
      </p:sp>
    </p:spTree>
    <p:extLst>
      <p:ext uri="{BB962C8B-B14F-4D97-AF65-F5344CB8AC3E}">
        <p14:creationId xmlns:p14="http://schemas.microsoft.com/office/powerpoint/2010/main" val="425223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10</a:t>
            </a:fld>
            <a:endParaRPr lang="fr-FR"/>
          </a:p>
        </p:txBody>
      </p:sp>
    </p:spTree>
    <p:extLst>
      <p:ext uri="{BB962C8B-B14F-4D97-AF65-F5344CB8AC3E}">
        <p14:creationId xmlns:p14="http://schemas.microsoft.com/office/powerpoint/2010/main" val="289549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Emplois en cours: 260 emplois dont 141 #1jeune1solution</a:t>
            </a:r>
            <a:r>
              <a:rPr lang="fr-FR" baseline="0" dirty="0"/>
              <a:t>   110ANS    9 ESQ</a:t>
            </a:r>
            <a:endParaRPr lang="fr-FR" dirty="0"/>
          </a:p>
        </p:txBody>
      </p:sp>
      <p:sp>
        <p:nvSpPr>
          <p:cNvPr id="4" name="Espace réservé du numéro de diapositive 3"/>
          <p:cNvSpPr>
            <a:spLocks noGrp="1"/>
          </p:cNvSpPr>
          <p:nvPr>
            <p:ph type="sldNum" sz="quarter" idx="10"/>
          </p:nvPr>
        </p:nvSpPr>
        <p:spPr/>
        <p:txBody>
          <a:bodyPr/>
          <a:lstStyle/>
          <a:p>
            <a:fld id="{27B6E254-20BB-442A-94BA-CFE920855CE4}" type="slidenum">
              <a:rPr lang="fr-FR" smtClean="0"/>
              <a:t>32</a:t>
            </a:fld>
            <a:endParaRPr lang="fr-FR"/>
          </a:p>
        </p:txBody>
      </p:sp>
    </p:spTree>
    <p:extLst>
      <p:ext uri="{BB962C8B-B14F-4D97-AF65-F5344CB8AC3E}">
        <p14:creationId xmlns:p14="http://schemas.microsoft.com/office/powerpoint/2010/main" val="142862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A0B80C-9B8B-4CA9-85C1-6C2E7318C2A7}" type="datetimeFigureOut">
              <a:rPr lang="fr-FR" smtClean="0"/>
              <a:t>04/05/2026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303863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A0B80C-9B8B-4CA9-85C1-6C2E7318C2A7}" type="datetimeFigureOut">
              <a:rPr lang="fr-FR" smtClean="0"/>
              <a:t>04/05/2026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49947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A0B80C-9B8B-4CA9-85C1-6C2E7318C2A7}" type="datetimeFigureOut">
              <a:rPr lang="fr-FR" smtClean="0"/>
              <a:t>04/05/2026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56139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lvl1pPr indent="0" algn="ctr" defTabSz="914400">
              <a:lnSpc>
                <a:spcPct val="100000"/>
              </a:lnSpc>
              <a:buNone/>
              <a:defRPr lang="fr-FR" sz="4400" b="0" u="none" strike="noStrike">
                <a:solidFill>
                  <a:schemeClr val="dk1"/>
                </a:solidFill>
                <a:effectLst/>
                <a:uFillTx/>
                <a:latin typeface="Calibri"/>
              </a:defRPr>
            </a:lvl1pPr>
          </a:lstStyle>
          <a:p>
            <a:pPr indent="0" algn="ctr" defTabSz="914400">
              <a:lnSpc>
                <a:spcPct val="100000"/>
              </a:lnSpc>
              <a:buNone/>
            </a:pPr>
            <a:r>
              <a:rPr lang="fr-FR" sz="4400" b="0" u="none" strike="noStrike">
                <a:solidFill>
                  <a:schemeClr val="dk1"/>
                </a:solidFill>
                <a:effectLst/>
                <a:uFillTx/>
                <a:latin typeface="Calibri"/>
              </a:rPr>
              <a:t>Modifiez le style du titre</a:t>
            </a:r>
          </a:p>
        </p:txBody>
      </p:sp>
      <p:sp>
        <p:nvSpPr>
          <p:cNvPr id="18" name="PlaceHolder 2"/>
          <p:cNvSpPr>
            <a:spLocks noGrp="1"/>
          </p:cNvSpPr>
          <p:nvPr>
            <p:ph type="body"/>
          </p:nvPr>
        </p:nvSpPr>
        <p:spPr>
          <a:xfrm>
            <a:off x="457200" y="1600200"/>
            <a:ext cx="8229240" cy="4525560"/>
          </a:xfrm>
          <a:prstGeom prst="rect">
            <a:avLst/>
          </a:prstGeom>
          <a:noFill/>
          <a:ln w="0">
            <a:noFill/>
          </a:ln>
        </p:spPr>
        <p:txBody>
          <a:bodyPr lIns="91440" tIns="45720" rIns="91440" bIns="45720" anchor="t">
            <a:noAutofit/>
          </a:bodyPr>
          <a:lstStyle>
            <a:lvl1pPr algn="l" defTabSz="914400">
              <a:lnSpc>
                <a:spcPct val="100000"/>
              </a:lnSpc>
              <a:spcBef>
                <a:spcPts val="641"/>
              </a:spcBef>
              <a:buClr>
                <a:srgbClr val="000000"/>
              </a:buClr>
              <a:buFont typeface="Arial"/>
              <a:buChar char="•"/>
              <a:defRPr lang="fr-FR" sz="3200" b="0" u="none" strike="noStrike">
                <a:solidFill>
                  <a:schemeClr val="dk1"/>
                </a:solidFill>
                <a:effectLst/>
                <a:uFillTx/>
                <a:latin typeface="Calibri"/>
              </a:defRPr>
            </a:lvl1pPr>
            <a:lvl2pPr lvl="1" algn="l" defTabSz="914400">
              <a:lnSpc>
                <a:spcPct val="100000"/>
              </a:lnSpc>
              <a:spcBef>
                <a:spcPts val="561"/>
              </a:spcBef>
              <a:buClr>
                <a:srgbClr val="000000"/>
              </a:buClr>
              <a:buFont typeface="Arial"/>
              <a:buChar char="–"/>
              <a:defRPr lang="fr-FR" sz="2800" b="0" u="none" strike="noStrike">
                <a:solidFill>
                  <a:schemeClr val="dk1"/>
                </a:solidFill>
                <a:effectLst/>
                <a:uFillTx/>
                <a:latin typeface="Calibri"/>
              </a:defRPr>
            </a:lvl2pPr>
            <a:lvl3pPr lvl="2" algn="l" defTabSz="914400">
              <a:lnSpc>
                <a:spcPct val="100000"/>
              </a:lnSpc>
              <a:spcBef>
                <a:spcPts val="479"/>
              </a:spcBef>
              <a:buClr>
                <a:srgbClr val="000000"/>
              </a:buClr>
              <a:buFont typeface="Arial"/>
              <a:buChar char="•"/>
              <a:defRPr lang="fr-FR" sz="2400" b="0" u="none" strike="noStrike">
                <a:solidFill>
                  <a:schemeClr val="dk1"/>
                </a:solidFill>
                <a:effectLst/>
                <a:uFillTx/>
                <a:latin typeface="Calibri"/>
              </a:defRPr>
            </a:lvl3pPr>
            <a:lvl4pPr lvl="3" algn="l" defTabSz="914400">
              <a:lnSpc>
                <a:spcPct val="100000"/>
              </a:lnSpc>
              <a:spcBef>
                <a:spcPts val="400"/>
              </a:spcBef>
              <a:buClr>
                <a:srgbClr val="000000"/>
              </a:buClr>
              <a:buFont typeface="Arial"/>
              <a:buChar char="–"/>
              <a:defRPr lang="fr-FR" sz="2000" b="0" u="none" strike="noStrike">
                <a:solidFill>
                  <a:schemeClr val="dk1"/>
                </a:solidFill>
                <a:effectLst/>
                <a:uFillTx/>
                <a:latin typeface="Calibri"/>
              </a:defRPr>
            </a:lvl4pPr>
            <a:lvl5pPr lvl="4" algn="l" defTabSz="914400">
              <a:lnSpc>
                <a:spcPct val="100000"/>
              </a:lnSpc>
              <a:spcBef>
                <a:spcPts val="400"/>
              </a:spcBef>
              <a:buClr>
                <a:srgbClr val="000000"/>
              </a:buClr>
              <a:buFont typeface="Arial"/>
              <a:buChar char="»"/>
              <a:defRPr lang="fr-FR" sz="2000" b="0" u="none" strike="noStrike">
                <a:solidFill>
                  <a:schemeClr val="dk1"/>
                </a:solidFill>
                <a:effectLst/>
                <a:uFillTx/>
                <a:latin typeface="Calibri"/>
              </a:defRPr>
            </a:lvl5pPr>
          </a:lstStyle>
          <a:p>
            <a:pPr marL="343080" indent="-343080" algn="l" defTabSz="914400">
              <a:lnSpc>
                <a:spcPct val="100000"/>
              </a:lnSpc>
              <a:spcBef>
                <a:spcPts val="641"/>
              </a:spcBef>
              <a:buClr>
                <a:srgbClr val="000000"/>
              </a:buClr>
              <a:buFont typeface="Arial"/>
              <a:buChar char="•"/>
            </a:pPr>
            <a:r>
              <a:rPr lang="fr-FR" sz="3200" b="0" u="none" strike="noStrike">
                <a:solidFill>
                  <a:schemeClr val="dk1"/>
                </a:solidFill>
                <a:effectLst/>
                <a:uFillTx/>
                <a:latin typeface="Calibri"/>
              </a:rPr>
              <a:t>Modifiez les styles du texte du masque</a:t>
            </a:r>
          </a:p>
          <a:p>
            <a:pPr marL="743040" lvl="1" indent="-285840" algn="l" defTabSz="914400">
              <a:lnSpc>
                <a:spcPct val="100000"/>
              </a:lnSpc>
              <a:spcBef>
                <a:spcPts val="561"/>
              </a:spcBef>
              <a:buClr>
                <a:srgbClr val="000000"/>
              </a:buClr>
              <a:buFont typeface="Arial"/>
              <a:buChar char="–"/>
            </a:pPr>
            <a:r>
              <a:rPr lang="fr-FR" sz="2800" b="0" u="none" strike="noStrike">
                <a:solidFill>
                  <a:schemeClr val="dk1"/>
                </a:solidFill>
                <a:effectLst/>
                <a:uFillTx/>
                <a:latin typeface="Calibri"/>
              </a:rPr>
              <a:t>Deuxième niveau</a:t>
            </a:r>
          </a:p>
          <a:p>
            <a:pPr marL="1143000" lvl="2" indent="-228600" algn="l" defTabSz="914400">
              <a:lnSpc>
                <a:spcPct val="100000"/>
              </a:lnSpc>
              <a:spcBef>
                <a:spcPts val="479"/>
              </a:spcBef>
              <a:buClr>
                <a:srgbClr val="000000"/>
              </a:buClr>
              <a:buFont typeface="Arial"/>
              <a:buChar char="•"/>
            </a:pPr>
            <a:r>
              <a:rPr lang="fr-FR" sz="2400" b="0" u="none" strike="noStrike">
                <a:solidFill>
                  <a:schemeClr val="dk1"/>
                </a:solidFill>
                <a:effectLst/>
                <a:uFillTx/>
                <a:latin typeface="Calibri"/>
              </a:rPr>
              <a:t>Troisième niveau</a:t>
            </a:r>
          </a:p>
          <a:p>
            <a:pPr marL="1600200" lvl="3" indent="-228600" algn="l" defTabSz="914400">
              <a:lnSpc>
                <a:spcPct val="100000"/>
              </a:lnSpc>
              <a:spcBef>
                <a:spcPts val="400"/>
              </a:spcBef>
              <a:buClr>
                <a:srgbClr val="000000"/>
              </a:buClr>
              <a:buFont typeface="Arial"/>
              <a:buChar char="–"/>
            </a:pPr>
            <a:r>
              <a:rPr lang="fr-FR" sz="2000" b="0" u="none" strike="noStrike">
                <a:solidFill>
                  <a:schemeClr val="dk1"/>
                </a:solidFill>
                <a:effectLst/>
                <a:uFillTx/>
                <a:latin typeface="Calibri"/>
              </a:rPr>
              <a:t>Quatrième niveau</a:t>
            </a:r>
          </a:p>
          <a:p>
            <a:pPr marL="2057400" lvl="4" indent="-228600" algn="l" defTabSz="914400">
              <a:lnSpc>
                <a:spcPct val="100000"/>
              </a:lnSpc>
              <a:spcBef>
                <a:spcPts val="400"/>
              </a:spcBef>
              <a:buClr>
                <a:srgbClr val="000000"/>
              </a:buClr>
              <a:buFont typeface="Arial"/>
              <a:buChar char="»"/>
            </a:pPr>
            <a:r>
              <a:rPr lang="fr-FR" sz="2000" b="0" u="none" strike="noStrike">
                <a:solidFill>
                  <a:schemeClr val="dk1"/>
                </a:solidFill>
                <a:effectLst/>
                <a:uFillTx/>
                <a:latin typeface="Calibri"/>
              </a:rPr>
              <a:t>Cinquième niveau</a:t>
            </a:r>
          </a:p>
        </p:txBody>
      </p:sp>
      <p:sp>
        <p:nvSpPr>
          <p:cNvPr id="19" name="PlaceHolder 3"/>
          <p:cNvSpPr>
            <a:spLocks noGrp="1"/>
          </p:cNvSpPr>
          <p:nvPr>
            <p:ph type="dt" idx="10"/>
          </p:nvPr>
        </p:nvSpPr>
        <p:spPr>
          <a:xfrm>
            <a:off x="457200" y="6356520"/>
            <a:ext cx="2133360" cy="364680"/>
          </a:xfrm>
          <a:prstGeom prst="rect">
            <a:avLst/>
          </a:prstGeom>
          <a:noFill/>
          <a:ln w="0">
            <a:noFill/>
          </a:ln>
        </p:spPr>
        <p:txBody>
          <a:bodyPr lIns="91440" tIns="45720" rIns="91440" bIns="45720" anchor="ctr">
            <a:noAutofit/>
          </a:bodyPr>
          <a:lstStyle>
            <a:lvl1pPr indent="0" algn="l" defTabSz="914400">
              <a:lnSpc>
                <a:spcPct val="100000"/>
              </a:lnSpc>
              <a:buNone/>
              <a:defRPr lang="fr-FR" sz="1200" b="0" u="none" strike="noStrike">
                <a:solidFill>
                  <a:schemeClr val="dk1">
                    <a:tint val="75000"/>
                  </a:schemeClr>
                </a:solidFill>
                <a:effectLst/>
                <a:uFillTx/>
                <a:latin typeface="Calibri"/>
              </a:defRPr>
            </a:lvl1pPr>
          </a:lstStyle>
          <a:p>
            <a:pPr indent="0" algn="l" defTabSz="914400">
              <a:lnSpc>
                <a:spcPct val="100000"/>
              </a:lnSpc>
              <a:buNone/>
            </a:pPr>
            <a:r>
              <a:rPr lang="fr-FR" sz="1200" b="0" u="none" strike="noStrike">
                <a:solidFill>
                  <a:schemeClr val="dk1">
                    <a:tint val="75000"/>
                  </a:schemeClr>
                </a:solidFill>
                <a:effectLst/>
                <a:uFillTx/>
                <a:latin typeface="Calibri"/>
              </a:rPr>
              <a:t>&lt;date/heure&gt;</a:t>
            </a:r>
            <a:endParaRPr lang="fr-FR" sz="1200" b="0" u="none" strike="noStrike">
              <a:solidFill>
                <a:srgbClr val="000000"/>
              </a:solidFill>
              <a:effectLst/>
              <a:uFillTx/>
              <a:latin typeface="Calibri"/>
            </a:endParaRPr>
          </a:p>
        </p:txBody>
      </p:sp>
      <p:sp>
        <p:nvSpPr>
          <p:cNvPr id="20" name="PlaceHolder 4"/>
          <p:cNvSpPr>
            <a:spLocks noGrp="1"/>
          </p:cNvSpPr>
          <p:nvPr>
            <p:ph type="ftr" idx="11"/>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&lt;pied de page&gt;</a:t>
            </a:r>
          </a:p>
        </p:txBody>
      </p:sp>
      <p:sp>
        <p:nvSpPr>
          <p:cNvPr id="21" name="PlaceHolder 5"/>
          <p:cNvSpPr>
            <a:spLocks noGrp="1"/>
          </p:cNvSpPr>
          <p:nvPr>
            <p:ph type="sldNum" idx="12"/>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u="none" strike="noStrike">
                <a:solidFill>
                  <a:schemeClr val="dk1">
                    <a:tint val="75000"/>
                  </a:schemeClr>
                </a:solidFill>
                <a:effectLst/>
                <a:uFillTx/>
                <a:latin typeface="Calibri"/>
              </a:defRPr>
            </a:lvl1pPr>
          </a:lstStyle>
          <a:p>
            <a:pPr indent="0" algn="r" defTabSz="914400">
              <a:lnSpc>
                <a:spcPct val="100000"/>
              </a:lnSpc>
              <a:buNone/>
            </a:pPr>
            <a:fld id="{1367F78B-40E2-4356-B57A-6B28D6A4D04F}" type="slidenum">
              <a:rPr lang="fr-FR" sz="1200" b="0" u="none" strike="noStrike">
                <a:solidFill>
                  <a:schemeClr val="dk1">
                    <a:tint val="75000"/>
                  </a:schemeClr>
                </a:solidFill>
                <a:effectLst/>
                <a:uFillTx/>
                <a:latin typeface="Calibri"/>
              </a:rPr>
              <a:t>‹N°›</a:t>
            </a:fld>
            <a:endParaRPr lang="fr-FR" sz="1200" b="0" u="none" strike="noStrike">
              <a:solidFill>
                <a:srgbClr val="000000"/>
              </a:solidFill>
              <a:effectLst/>
              <a:uFillTx/>
              <a:latin typeface="Calibri"/>
            </a:endParaRPr>
          </a:p>
        </p:txBody>
      </p:sp>
    </p:spTree>
    <p:extLst>
      <p:ext uri="{BB962C8B-B14F-4D97-AF65-F5344CB8AC3E}">
        <p14:creationId xmlns:p14="http://schemas.microsoft.com/office/powerpoint/2010/main" val="94651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A0B80C-9B8B-4CA9-85C1-6C2E7318C2A7}" type="datetimeFigureOut">
              <a:rPr lang="fr-FR" smtClean="0"/>
              <a:t>04/05/2026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41154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A0B80C-9B8B-4CA9-85C1-6C2E7318C2A7}" type="datetimeFigureOut">
              <a:rPr lang="fr-FR" smtClean="0"/>
              <a:t>04/05/2026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230161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A0B80C-9B8B-4CA9-85C1-6C2E7318C2A7}" type="datetimeFigureOut">
              <a:rPr lang="fr-FR" smtClean="0"/>
              <a:t>04/05/2026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236607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A0B80C-9B8B-4CA9-85C1-6C2E7318C2A7}" type="datetimeFigureOut">
              <a:rPr lang="fr-FR" smtClean="0"/>
              <a:t>04/05/2026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67488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A0B80C-9B8B-4CA9-85C1-6C2E7318C2A7}" type="datetimeFigureOut">
              <a:rPr lang="fr-FR" smtClean="0"/>
              <a:t>04/05/2026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71091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A0B80C-9B8B-4CA9-85C1-6C2E7318C2A7}" type="datetimeFigureOut">
              <a:rPr lang="fr-FR" smtClean="0"/>
              <a:t>04/05/2026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163584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A0B80C-9B8B-4CA9-85C1-6C2E7318C2A7}" type="datetimeFigureOut">
              <a:rPr lang="fr-FR" smtClean="0"/>
              <a:t>04/05/2026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247008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A0B80C-9B8B-4CA9-85C1-6C2E7318C2A7}" type="datetimeFigureOut">
              <a:rPr lang="fr-FR" smtClean="0"/>
              <a:t>04/05/2026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CADE5F-7290-4D8D-B92D-D494B4A057E8}" type="slidenum">
              <a:rPr lang="fr-FR" smtClean="0"/>
              <a:t>‹N°›</a:t>
            </a:fld>
            <a:endParaRPr lang="fr-FR"/>
          </a:p>
        </p:txBody>
      </p:sp>
    </p:spTree>
    <p:extLst>
      <p:ext uri="{BB962C8B-B14F-4D97-AF65-F5344CB8AC3E}">
        <p14:creationId xmlns:p14="http://schemas.microsoft.com/office/powerpoint/2010/main" val="95493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0B80C-9B8B-4CA9-85C1-6C2E7318C2A7}" type="datetimeFigureOut">
              <a:rPr lang="fr-FR" smtClean="0"/>
              <a:t>04/05/2026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ADE5F-7290-4D8D-B92D-D494B4A057E8}" type="slidenum">
              <a:rPr lang="fr-FR" smtClean="0"/>
              <a:t>‹N°›</a:t>
            </a:fld>
            <a:endParaRPr lang="fr-FR"/>
          </a:p>
        </p:txBody>
      </p:sp>
    </p:spTree>
    <p:extLst>
      <p:ext uri="{BB962C8B-B14F-4D97-AF65-F5344CB8AC3E}">
        <p14:creationId xmlns:p14="http://schemas.microsoft.com/office/powerpoint/2010/main" val="183674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alexandre.belin@ac-nancy-metz.fr" TargetMode="External"/><Relationship Id="rId3" Type="http://schemas.openxmlformats.org/officeDocument/2006/relationships/hyperlink" Target="mailto:laurence.saunot@ac-reims.fr" TargetMode="External"/><Relationship Id="rId7" Type="http://schemas.openxmlformats.org/officeDocument/2006/relationships/hyperlink" Target="mailto:jonathan.piras@ac-nancy-metz.fr" TargetMode="External"/><Relationship Id="rId12" Type="http://schemas.openxmlformats.org/officeDocument/2006/relationships/hyperlink" Target="mailto:Marie.Harmi-Meistermann1@ac-strasbourg.fr" TargetMode="External"/><Relationship Id="rId2" Type="http://schemas.openxmlformats.org/officeDocument/2006/relationships/hyperlink" Target="mailto:haroun.perco@ac-reims.fr" TargetMode="External"/><Relationship Id="rId1" Type="http://schemas.openxmlformats.org/officeDocument/2006/relationships/slideLayout" Target="../slideLayouts/slideLayout2.xml"/><Relationship Id="rId6" Type="http://schemas.openxmlformats.org/officeDocument/2006/relationships/hyperlink" Target="mailto:aurelie.hoste@ac-nancy-metz.fr" TargetMode="External"/><Relationship Id="rId11" Type="http://schemas.openxmlformats.org/officeDocument/2006/relationships/hyperlink" Target="mailto:marlene.bouyat@ac-strasbourg.fr" TargetMode="External"/><Relationship Id="rId5" Type="http://schemas.openxmlformats.org/officeDocument/2006/relationships/hyperlink" Target="mailto:frederic.walczak@ac-reims.fr" TargetMode="External"/><Relationship Id="rId10" Type="http://schemas.openxmlformats.org/officeDocument/2006/relationships/hyperlink" Target="mailto:gwendoline.polidori@ac-strasbourg.fr" TargetMode="External"/><Relationship Id="rId4" Type="http://schemas.openxmlformats.org/officeDocument/2006/relationships/hyperlink" Target="mailto:lucie.lefevre@ac-reims.fr" TargetMode="External"/><Relationship Id="rId9" Type="http://schemas.openxmlformats.org/officeDocument/2006/relationships/hyperlink" Target="mailto:emilie.stangret@ac-strasbourg.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ports.gouv.fr/le-plan-aisance-aquatique-1129"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mailto:valerie.fonkenell@ac-nancy-metz.fr" TargetMode="External"/><Relationship Id="rId3" Type="http://schemas.openxmlformats.org/officeDocument/2006/relationships/hyperlink" Target="mailto:alexis.debou@ac-reims.fr" TargetMode="External"/><Relationship Id="rId7" Type="http://schemas.openxmlformats.org/officeDocument/2006/relationships/hyperlink" Target="mailto:gilles.lecler@ac-nancy-metz.fr" TargetMode="External"/><Relationship Id="rId2" Type="http://schemas.openxmlformats.org/officeDocument/2006/relationships/hyperlink" Target="mailto:constance.sembeni@ac-reims.fr" TargetMode="External"/><Relationship Id="rId1" Type="http://schemas.openxmlformats.org/officeDocument/2006/relationships/slideLayout" Target="../slideLayouts/slideLayout12.xml"/><Relationship Id="rId6" Type="http://schemas.openxmlformats.org/officeDocument/2006/relationships/hyperlink" Target="mailto:pierre.angely@ac-nancy-metz.fr" TargetMode="External"/><Relationship Id="rId5" Type="http://schemas.openxmlformats.org/officeDocument/2006/relationships/hyperlink" Target="mailto:benoit.baptiste@ac-reims.fr" TargetMode="External"/><Relationship Id="rId10" Type="http://schemas.openxmlformats.org/officeDocument/2006/relationships/hyperlink" Target="mailto:etienne.daille@ac-nancy-metz.fr" TargetMode="External"/><Relationship Id="rId4" Type="http://schemas.openxmlformats.org/officeDocument/2006/relationships/hyperlink" Target="mailto:christophe.lefevre@ac-reims.fr" TargetMode="External"/><Relationship Id="rId9" Type="http://schemas.openxmlformats.org/officeDocument/2006/relationships/hyperlink" Target="mailto:emilie.stangret@ac-strasbourg.f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mailto:marlene.bouyat@ac-strasbourg.fr" TargetMode="External"/><Relationship Id="rId3" Type="http://schemas.openxmlformats.org/officeDocument/2006/relationships/hyperlink" Target="mailto:lucie.lefevre@ac-reims.fr" TargetMode="External"/><Relationship Id="rId7" Type="http://schemas.openxmlformats.org/officeDocument/2006/relationships/hyperlink" Target="mailto:emilie.stangret@ac-strasbourg.fr" TargetMode="External"/><Relationship Id="rId2" Type="http://schemas.openxmlformats.org/officeDocument/2006/relationships/hyperlink" Target="mailto:alexis.debou@ac-reims.fr" TargetMode="External"/><Relationship Id="rId1" Type="http://schemas.openxmlformats.org/officeDocument/2006/relationships/slideLayout" Target="../slideLayouts/slideLayout12.xml"/><Relationship Id="rId6" Type="http://schemas.openxmlformats.org/officeDocument/2006/relationships/hyperlink" Target="mailto:jose.oyarzabal@ac-nancy-metz.fr" TargetMode="External"/><Relationship Id="rId5" Type="http://schemas.openxmlformats.org/officeDocument/2006/relationships/hyperlink" Target="mailto:jonathan.piras@ac-nancy-metz.fr" TargetMode="External"/><Relationship Id="rId4" Type="http://schemas.openxmlformats.org/officeDocument/2006/relationships/hyperlink" Target="mailto:benoit.baptiste@ac-reims.fr" TargetMode="External"/><Relationship Id="rId9" Type="http://schemas.openxmlformats.org/officeDocument/2006/relationships/hyperlink" Target="mailto:etienne.daille@ac-nancy-metz.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mailto:frederic.walczak@ac-reims.fr" TargetMode="External"/><Relationship Id="rId13" Type="http://schemas.openxmlformats.org/officeDocument/2006/relationships/hyperlink" Target="mailto:france.pouzoulet@ac-strasbourg.fr" TargetMode="External"/><Relationship Id="rId3" Type="http://schemas.openxmlformats.org/officeDocument/2006/relationships/hyperlink" Target="mailto:samuel.rouyer@region-academique-grand-est.fr" TargetMode="External"/><Relationship Id="rId7" Type="http://schemas.openxmlformats.org/officeDocument/2006/relationships/hyperlink" Target="mailto:ce.sdjes51.sports@ac-reims.fr" TargetMode="External"/><Relationship Id="rId12" Type="http://schemas.openxmlformats.org/officeDocument/2006/relationships/hyperlink" Target="mailto:marie-jose.brunet@ac-nancy-metz.fr" TargetMode="External"/><Relationship Id="rId2" Type="http://schemas.openxmlformats.org/officeDocument/2006/relationships/notesSlide" Target="../notesSlides/notesSlide23.xml"/><Relationship Id="rId16" Type="http://schemas.openxmlformats.org/officeDocument/2006/relationships/hyperlink" Target="mailto:jean-baptiste.henriot@ac-nancy-metz.fr" TargetMode="External"/><Relationship Id="rId1" Type="http://schemas.openxmlformats.org/officeDocument/2006/relationships/slideLayout" Target="../slideLayouts/slideLayout2.xml"/><Relationship Id="rId6" Type="http://schemas.openxmlformats.org/officeDocument/2006/relationships/hyperlink" Target="mailto:lucie.lefevre@ac-reims.fr" TargetMode="External"/><Relationship Id="rId11" Type="http://schemas.openxmlformats.org/officeDocument/2006/relationships/hyperlink" Target="mailto:gilles.lecler@ac-nancy-metz.fr" TargetMode="External"/><Relationship Id="rId5" Type="http://schemas.openxmlformats.org/officeDocument/2006/relationships/hyperlink" Target="mailto:Alexis.Debou@ac-reims.fr" TargetMode="External"/><Relationship Id="rId15" Type="http://schemas.openxmlformats.org/officeDocument/2006/relationships/hyperlink" Target="mailto:Julien.Gaff@ac-strasbourg.fr" TargetMode="External"/><Relationship Id="rId10" Type="http://schemas.openxmlformats.org/officeDocument/2006/relationships/hyperlink" Target="mailto:ce.sdjes54.emploi-insertion@ac-nancy-metz.fr" TargetMode="External"/><Relationship Id="rId4" Type="http://schemas.openxmlformats.org/officeDocument/2006/relationships/hyperlink" Target="mailto:constance.sembeni@ac-reims.fr" TargetMode="External"/><Relationship Id="rId9" Type="http://schemas.openxmlformats.org/officeDocument/2006/relationships/hyperlink" Target="mailto:aurelie.hoste@ac-nancy-metz.fr" TargetMode="External"/><Relationship Id="rId14" Type="http://schemas.openxmlformats.org/officeDocument/2006/relationships/hyperlink" Target="mailto:sports.sdjes67@ac-strasbourg.f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agence nationale du spor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429" y="131564"/>
            <a:ext cx="2049141" cy="100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B9313CAC-1A8A-43B9-9EBD-6C797A0D7B1C}"/>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9F1FE38F-CB5D-4ABF-BB1A-051103331C74}"/>
              </a:ext>
            </a:extLst>
          </p:cNvPr>
          <p:cNvSpPr txBox="1">
            <a:spLocks/>
          </p:cNvSpPr>
          <p:nvPr/>
        </p:nvSpPr>
        <p:spPr>
          <a:xfrm>
            <a:off x="0" y="1447094"/>
            <a:ext cx="9144000" cy="3494074"/>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800" b="1" dirty="0">
                <a:solidFill>
                  <a:schemeClr val="bg1"/>
                </a:solidFill>
                <a:latin typeface="Marianne" panose="02000000000000000000" pitchFamily="50" charset="0"/>
              </a:rPr>
              <a:t>Lancement de campagne </a:t>
            </a:r>
            <a:br>
              <a:rPr lang="fr-FR" sz="4800" b="1" dirty="0">
                <a:solidFill>
                  <a:schemeClr val="bg1"/>
                </a:solidFill>
                <a:latin typeface="Marianne" panose="02000000000000000000" pitchFamily="50" charset="0"/>
              </a:rPr>
            </a:br>
            <a:r>
              <a:rPr lang="fr-FR" sz="4800" b="1" dirty="0">
                <a:solidFill>
                  <a:schemeClr val="bg1"/>
                </a:solidFill>
                <a:latin typeface="Marianne" panose="02000000000000000000" pitchFamily="50" charset="0"/>
              </a:rPr>
              <a:t>ANS PST – BOP 219 - 2026</a:t>
            </a:r>
          </a:p>
        </p:txBody>
      </p:sp>
      <p:sp>
        <p:nvSpPr>
          <p:cNvPr id="12" name="Sous-titre 2">
            <a:extLst>
              <a:ext uri="{FF2B5EF4-FFF2-40B4-BE49-F238E27FC236}">
                <a16:creationId xmlns:a16="http://schemas.microsoft.com/office/drawing/2014/main" id="{C73B843B-35C7-4A5D-BCBA-397564F0068F}"/>
              </a:ext>
            </a:extLst>
          </p:cNvPr>
          <p:cNvSpPr>
            <a:spLocks noGrp="1"/>
          </p:cNvSpPr>
          <p:nvPr>
            <p:ph type="subTitle" idx="1"/>
          </p:nvPr>
        </p:nvSpPr>
        <p:spPr>
          <a:xfrm>
            <a:off x="5970474" y="5997012"/>
            <a:ext cx="2872408" cy="461824"/>
          </a:xfrm>
        </p:spPr>
        <p:txBody>
          <a:bodyPr>
            <a:noAutofit/>
          </a:bodyPr>
          <a:lstStyle/>
          <a:p>
            <a:pPr algn="r"/>
            <a:br>
              <a:rPr lang="fr-FR" sz="1600" i="1" dirty="0">
                <a:solidFill>
                  <a:schemeClr val="accent1">
                    <a:lumMod val="50000"/>
                  </a:schemeClr>
                </a:solidFill>
                <a:latin typeface="Marianne" panose="02000000000000000000" pitchFamily="50" charset="0"/>
              </a:rPr>
            </a:br>
            <a:r>
              <a:rPr lang="fr-FR" sz="1600" i="1" dirty="0">
                <a:solidFill>
                  <a:schemeClr val="accent1">
                    <a:lumMod val="50000"/>
                  </a:schemeClr>
                </a:solidFill>
                <a:latin typeface="Marianne" panose="02000000000000000000" pitchFamily="50" charset="0"/>
              </a:rPr>
              <a:t>Mercredi 29 avril 2026</a:t>
            </a:r>
            <a:endParaRPr lang="fr-FR" sz="2000" dirty="0">
              <a:solidFill>
                <a:schemeClr val="accent1">
                  <a:lumMod val="50000"/>
                </a:schemeClr>
              </a:solidFill>
              <a:latin typeface="Marianne" panose="02000000000000000000" pitchFamily="50" charset="0"/>
            </a:endParaRPr>
          </a:p>
        </p:txBody>
      </p:sp>
      <p:pic>
        <p:nvPicPr>
          <p:cNvPr id="3" name="Image 2">
            <a:extLst>
              <a:ext uri="{FF2B5EF4-FFF2-40B4-BE49-F238E27FC236}">
                <a16:creationId xmlns:a16="http://schemas.microsoft.com/office/drawing/2014/main" id="{E73BA6F4-379A-4E6B-88C1-A5B470EAD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896" y="7937"/>
            <a:ext cx="1175103" cy="1138151"/>
          </a:xfrm>
          <a:prstGeom prst="rect">
            <a:avLst/>
          </a:prstGeom>
        </p:spPr>
      </p:pic>
      <p:pic>
        <p:nvPicPr>
          <p:cNvPr id="6" name="Image 5">
            <a:extLst>
              <a:ext uri="{FF2B5EF4-FFF2-40B4-BE49-F238E27FC236}">
                <a16:creationId xmlns:a16="http://schemas.microsoft.com/office/drawing/2014/main" id="{C465D69B-D18B-F398-E67B-8B4A99E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3809"/>
            <a:ext cx="1475656" cy="1315409"/>
          </a:xfrm>
          <a:prstGeom prst="rect">
            <a:avLst/>
          </a:prstGeom>
        </p:spPr>
      </p:pic>
    </p:spTree>
    <p:extLst>
      <p:ext uri="{BB962C8B-B14F-4D97-AF65-F5344CB8AC3E}">
        <p14:creationId xmlns:p14="http://schemas.microsoft.com/office/powerpoint/2010/main" val="340116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932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Activité physique et santé</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8" name="ZoneTexte 7">
            <a:extLst>
              <a:ext uri="{FF2B5EF4-FFF2-40B4-BE49-F238E27FC236}">
                <a16:creationId xmlns:a16="http://schemas.microsoft.com/office/drawing/2014/main" id="{295EE1E5-93A9-4E92-A500-8CFD5D57CF20}"/>
              </a:ext>
            </a:extLst>
          </p:cNvPr>
          <p:cNvSpPr txBox="1"/>
          <p:nvPr/>
        </p:nvSpPr>
        <p:spPr>
          <a:xfrm>
            <a:off x="341784" y="1432216"/>
            <a:ext cx="8496944" cy="470000"/>
          </a:xfrm>
          <a:prstGeom prst="rect">
            <a:avLst/>
          </a:prstGeom>
          <a:noFill/>
        </p:spPr>
        <p:txBody>
          <a:bodyPr wrap="square" rtlCol="0">
            <a:spAutoFit/>
          </a:bodyPr>
          <a:lstStyle/>
          <a:p>
            <a:pPr algn="just">
              <a:lnSpc>
                <a:spcPct val="107000"/>
              </a:lnSpc>
              <a:spcAft>
                <a:spcPts val="800"/>
              </a:spcAft>
            </a:pPr>
            <a:r>
              <a:rPr lang="fr-FR" sz="2400" b="1" dirty="0">
                <a:solidFill>
                  <a:schemeClr val="tx2"/>
                </a:solidFill>
                <a:latin typeface="Marianne" panose="02000000000000000000" pitchFamily="50" charset="0"/>
                <a:ea typeface="Calibri" panose="020F0502020204030204" pitchFamily="34" charset="0"/>
              </a:rPr>
              <a:t>Les candidatures</a:t>
            </a:r>
            <a:endParaRPr lang="fr-FR" sz="2400" dirty="0">
              <a:solidFill>
                <a:schemeClr val="tx2"/>
              </a:solidFill>
              <a:effectLst/>
              <a:latin typeface="Marianne" panose="02000000000000000000" pitchFamily="50" charset="0"/>
              <a:ea typeface="Calibri" panose="020F0502020204030204" pitchFamily="34" charset="0"/>
              <a:cs typeface="Times New Roman" panose="02020603050405020304" pitchFamily="18" charset="0"/>
            </a:endParaRPr>
          </a:p>
        </p:txBody>
      </p:sp>
      <p:sp>
        <p:nvSpPr>
          <p:cNvPr id="25" name="Slide Number Placeholder 0">
            <a:extLst>
              <a:ext uri="{FF2B5EF4-FFF2-40B4-BE49-F238E27FC236}">
                <a16:creationId xmlns:a16="http://schemas.microsoft.com/office/drawing/2014/main" id="{0A6D7581-B366-945E-CB95-50079E4B91EF}"/>
              </a:ext>
            </a:extLst>
          </p:cNvPr>
          <p:cNvSpPr>
            <a:spLocks noGrp="1"/>
          </p:cNvSpPr>
          <p:nvPr/>
        </p:nvSpPr>
        <p:spPr>
          <a:xfrm>
            <a:off x="10085832" y="7215776"/>
            <a:ext cx="800000" cy="300000"/>
          </a:xfrm>
          <a:prstGeom prst="rect">
            <a:avLst/>
          </a:prstGeom>
          <a:extLst>
            <a:ext uri="{C572A759-6A51-4108-AA02-DFA0A04FC94B}">
              <ma14:wrappingTextBoxFlag xmlns="" xmlns:ma14="http://schemas.microsoft.com/office/mac/drawingml/2011/main" xmlns:lc="http://schemas.openxmlformats.org/drawingml/2006/lockedCanvas" val="0"/>
            </a:ext>
          </a:extLst>
        </p:spPr>
        <p:txBody>
          <a:bodyPr/>
          <a:lstStyle>
            <a:lvl1pPr marL="0" algn="l" defTabSz="914400" rtl="0" eaLnBrk="1" latinLnBrk="0" hangingPunct="1">
              <a:defRPr sz="1000" kern="1200">
                <a:solidFill>
                  <a:srgbClr val="FFFFFF"/>
                </a:solidFill>
                <a:latin typeface="Aptos"/>
                <a:ea typeface="Aptos"/>
                <a:cs typeface="Apto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7021451-1387-4CA6-816F-3879F97B5CBC}" type="slidenum">
              <a:rPr lang="en-US" b="0">
                <a:latin typeface="Marianne" panose="02000000000000000000" pitchFamily="50" charset="0"/>
              </a:rPr>
              <a:pPr algn="ctr"/>
              <a:t>10</a:t>
            </a:fld>
            <a:endParaRPr lang="en-US">
              <a:latin typeface="Marianne" panose="02000000000000000000" pitchFamily="50" charset="0"/>
            </a:endParaRPr>
          </a:p>
        </p:txBody>
      </p:sp>
      <p:grpSp>
        <p:nvGrpSpPr>
          <p:cNvPr id="43" name="Groupe 42">
            <a:extLst>
              <a:ext uri="{FF2B5EF4-FFF2-40B4-BE49-F238E27FC236}">
                <a16:creationId xmlns:a16="http://schemas.microsoft.com/office/drawing/2014/main" id="{318124EA-4B22-19AF-517C-474EEC05E9D1}"/>
              </a:ext>
            </a:extLst>
          </p:cNvPr>
          <p:cNvGrpSpPr/>
          <p:nvPr/>
        </p:nvGrpSpPr>
        <p:grpSpPr>
          <a:xfrm>
            <a:off x="449400" y="2305888"/>
            <a:ext cx="2655156" cy="3499376"/>
            <a:chOff x="449400" y="2305888"/>
            <a:chExt cx="2655156" cy="3499376"/>
          </a:xfrm>
        </p:grpSpPr>
        <p:sp>
          <p:nvSpPr>
            <p:cNvPr id="3" name="Shape 2">
              <a:extLst>
                <a:ext uri="{FF2B5EF4-FFF2-40B4-BE49-F238E27FC236}">
                  <a16:creationId xmlns:a16="http://schemas.microsoft.com/office/drawing/2014/main" id="{835E492E-6622-5CF6-53D7-9678BA4B2591}"/>
                </a:ext>
              </a:extLst>
            </p:cNvPr>
            <p:cNvSpPr/>
            <p:nvPr/>
          </p:nvSpPr>
          <p:spPr>
            <a:xfrm>
              <a:off x="449400" y="2305888"/>
              <a:ext cx="2655156" cy="3499376"/>
            </a:xfrm>
            <a:prstGeom prst="roundRect">
              <a:avLst>
                <a:gd name="adj" fmla="val 1250"/>
              </a:avLst>
            </a:prstGeom>
            <a:solidFill>
              <a:srgbClr val="FFFFFF"/>
            </a:solidFill>
            <a:ln w="12700">
              <a:solidFill>
                <a:srgbClr val="DDE7EE"/>
              </a:solidFill>
              <a:prstDash val="solid"/>
            </a:ln>
          </p:spPr>
          <p:txBody>
            <a:bodyPr/>
            <a:lstStyle/>
            <a:p>
              <a:endParaRPr lang="fr-FR">
                <a:latin typeface="Marianne" panose="02000000000000000000" pitchFamily="50" charset="0"/>
              </a:endParaRPr>
            </a:p>
          </p:txBody>
        </p:sp>
        <p:sp>
          <p:nvSpPr>
            <p:cNvPr id="5" name="Text 3">
              <a:extLst>
                <a:ext uri="{FF2B5EF4-FFF2-40B4-BE49-F238E27FC236}">
                  <a16:creationId xmlns:a16="http://schemas.microsoft.com/office/drawing/2014/main" id="{7ABE20A7-C1A0-3C77-4BFE-43526388F202}"/>
                </a:ext>
              </a:extLst>
            </p:cNvPr>
            <p:cNvSpPr/>
            <p:nvPr/>
          </p:nvSpPr>
          <p:spPr>
            <a:xfrm>
              <a:off x="676034" y="2614698"/>
              <a:ext cx="2325972" cy="33310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0E4F79"/>
                  </a:solidFill>
                  <a:latin typeface="Marianne" panose="02000000000000000000" pitchFamily="50" charset="0"/>
                </a:rPr>
                <a:t>Structures éligibles</a:t>
              </a:r>
              <a:endParaRPr lang="en-US" dirty="0">
                <a:latin typeface="Marianne" panose="02000000000000000000" pitchFamily="50" charset="0"/>
              </a:endParaRPr>
            </a:p>
          </p:txBody>
        </p:sp>
        <p:sp>
          <p:nvSpPr>
            <p:cNvPr id="6" name="Text 4">
              <a:extLst>
                <a:ext uri="{FF2B5EF4-FFF2-40B4-BE49-F238E27FC236}">
                  <a16:creationId xmlns:a16="http://schemas.microsoft.com/office/drawing/2014/main" id="{4719B169-0109-E9ED-FD52-4AE5E5C37C04}"/>
                </a:ext>
              </a:extLst>
            </p:cNvPr>
            <p:cNvSpPr/>
            <p:nvPr/>
          </p:nvSpPr>
          <p:spPr>
            <a:xfrm>
              <a:off x="723720" y="3101416"/>
              <a:ext cx="2325972" cy="1965960"/>
            </a:xfrm>
            <a:prstGeom prst="rect">
              <a:avLst/>
            </a:prstGeom>
            <a:noFill/>
            <a:ln/>
          </p:spPr>
          <p:txBody>
            <a:bodyPr wrap="square" lIns="254" tIns="254" rIns="254" bIns="254"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8900" indent="-88900">
                <a:buNone/>
              </a:pPr>
              <a:r>
                <a:rPr lang="en-US" sz="1400" dirty="0">
                  <a:solidFill>
                    <a:srgbClr val="163248"/>
                  </a:solidFill>
                  <a:latin typeface="Marianne" panose="02000000000000000000" pitchFamily="50" charset="0"/>
                </a:rPr>
                <a:t>• ligues et </a:t>
              </a:r>
              <a:r>
                <a:rPr lang="en-US" sz="1400" dirty="0" err="1">
                  <a:solidFill>
                    <a:srgbClr val="163248"/>
                  </a:solidFill>
                  <a:latin typeface="Marianne" panose="02000000000000000000" pitchFamily="50" charset="0"/>
                </a:rPr>
                <a:t>comités</a:t>
              </a:r>
              <a:r>
                <a:rPr lang="en-US" sz="1400" dirty="0">
                  <a:solidFill>
                    <a:srgbClr val="163248"/>
                  </a:solidFill>
                  <a:latin typeface="Marianne" panose="02000000000000000000" pitchFamily="50" charset="0"/>
                </a:rPr>
                <a:t> </a:t>
              </a:r>
              <a:r>
                <a:rPr lang="en-US" sz="1400" dirty="0" err="1">
                  <a:solidFill>
                    <a:srgbClr val="163248"/>
                  </a:solidFill>
                  <a:latin typeface="Marianne" panose="02000000000000000000" pitchFamily="50" charset="0"/>
                </a:rPr>
                <a:t>régionaux</a:t>
              </a:r>
              <a:r>
                <a:rPr lang="en-US" sz="1400" dirty="0">
                  <a:latin typeface="Marianne" panose="02000000000000000000" pitchFamily="50" charset="0"/>
                </a:rPr>
                <a:t> </a:t>
              </a:r>
              <a:r>
                <a:rPr lang="en-US" sz="1400" dirty="0" err="1">
                  <a:solidFill>
                    <a:srgbClr val="163248"/>
                  </a:solidFill>
                  <a:latin typeface="Marianne" panose="02000000000000000000" pitchFamily="50" charset="0"/>
                </a:rPr>
                <a:t>ou</a:t>
              </a:r>
              <a:r>
                <a:rPr lang="en-US" sz="1400" dirty="0">
                  <a:solidFill>
                    <a:srgbClr val="163248"/>
                  </a:solidFill>
                  <a:latin typeface="Marianne" panose="02000000000000000000" pitchFamily="50" charset="0"/>
                </a:rPr>
                <a:t> départementaux</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CROS et CDOS</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associations locales de santé</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associations support de</a:t>
              </a:r>
              <a:r>
                <a:rPr lang="en-US" sz="1400" dirty="0">
                  <a:latin typeface="Marianne" panose="02000000000000000000" pitchFamily="50" charset="0"/>
                </a:rPr>
                <a:t> </a:t>
              </a:r>
              <a:r>
                <a:rPr lang="en-US" sz="1400" dirty="0" err="1">
                  <a:solidFill>
                    <a:srgbClr val="163248"/>
                  </a:solidFill>
                  <a:latin typeface="Marianne" panose="02000000000000000000" pitchFamily="50" charset="0"/>
                </a:rPr>
                <a:t>centres</a:t>
              </a:r>
              <a:r>
                <a:rPr lang="en-US" sz="1400" dirty="0">
                  <a:solidFill>
                    <a:srgbClr val="163248"/>
                  </a:solidFill>
                  <a:latin typeface="Marianne" panose="02000000000000000000" pitchFamily="50" charset="0"/>
                </a:rPr>
                <a:t> médico-sportifs</a:t>
              </a:r>
              <a:endParaRPr lang="en-US" sz="1400" dirty="0">
                <a:latin typeface="Marianne" panose="02000000000000000000" pitchFamily="50" charset="0"/>
              </a:endParaRPr>
            </a:p>
          </p:txBody>
        </p:sp>
        <p:sp>
          <p:nvSpPr>
            <p:cNvPr id="19" name="Text 5">
              <a:extLst>
                <a:ext uri="{FF2B5EF4-FFF2-40B4-BE49-F238E27FC236}">
                  <a16:creationId xmlns:a16="http://schemas.microsoft.com/office/drawing/2014/main" id="{AB9C9A48-C018-62FB-CD46-80803519BB24}"/>
                </a:ext>
              </a:extLst>
            </p:cNvPr>
            <p:cNvSpPr/>
            <p:nvPr/>
          </p:nvSpPr>
          <p:spPr>
            <a:xfrm>
              <a:off x="723720" y="5084724"/>
              <a:ext cx="2216244" cy="566928"/>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i="1" dirty="0">
                  <a:solidFill>
                    <a:srgbClr val="6F7C86"/>
                  </a:solidFill>
                  <a:latin typeface="Marianne" panose="02000000000000000000" pitchFamily="50" charset="0"/>
                </a:rPr>
                <a:t>Condition : projet mis en œuvre à l’échelle du territoire régional et engagement au CER.</a:t>
              </a:r>
              <a:endParaRPr lang="en-US" sz="1200" dirty="0">
                <a:latin typeface="Marianne" panose="02000000000000000000" pitchFamily="50" charset="0"/>
              </a:endParaRPr>
            </a:p>
          </p:txBody>
        </p:sp>
      </p:grpSp>
      <p:grpSp>
        <p:nvGrpSpPr>
          <p:cNvPr id="42" name="Groupe 41">
            <a:extLst>
              <a:ext uri="{FF2B5EF4-FFF2-40B4-BE49-F238E27FC236}">
                <a16:creationId xmlns:a16="http://schemas.microsoft.com/office/drawing/2014/main" id="{5F3EF417-F370-CA20-202A-D272B0FB2BAC}"/>
              </a:ext>
            </a:extLst>
          </p:cNvPr>
          <p:cNvGrpSpPr/>
          <p:nvPr/>
        </p:nvGrpSpPr>
        <p:grpSpPr>
          <a:xfrm>
            <a:off x="3302944" y="2723381"/>
            <a:ext cx="1917128" cy="763115"/>
            <a:chOff x="3302944" y="2238217"/>
            <a:chExt cx="1917128" cy="763115"/>
          </a:xfrm>
        </p:grpSpPr>
        <p:sp>
          <p:nvSpPr>
            <p:cNvPr id="21" name="Shape 6">
              <a:extLst>
                <a:ext uri="{FF2B5EF4-FFF2-40B4-BE49-F238E27FC236}">
                  <a16:creationId xmlns:a16="http://schemas.microsoft.com/office/drawing/2014/main" id="{87AC3353-D77E-4DDF-C4F9-C60C5F0A9F2C}"/>
                </a:ext>
              </a:extLst>
            </p:cNvPr>
            <p:cNvSpPr/>
            <p:nvPr/>
          </p:nvSpPr>
          <p:spPr>
            <a:xfrm>
              <a:off x="3302944" y="2238217"/>
              <a:ext cx="1917128" cy="763115"/>
            </a:xfrm>
            <a:prstGeom prst="roundRect">
              <a:avLst>
                <a:gd name="adj" fmla="val 6154"/>
              </a:avLst>
            </a:prstGeom>
            <a:solidFill>
              <a:srgbClr val="E5EEF5"/>
            </a:solidFill>
            <a:ln w="12700">
              <a:solidFill>
                <a:srgbClr val="E5EEF5">
                  <a:alpha val="0"/>
                </a:srgbClr>
              </a:solidFill>
              <a:prstDash val="solid"/>
            </a:ln>
            <a:effectLst>
              <a:outerShdw blurRad="19050" dist="12700" dir="2700000" algn="bl" rotWithShape="0">
                <a:srgbClr val="000000">
                  <a:alpha val="12000"/>
                </a:srgbClr>
              </a:outerShdw>
            </a:effectLst>
          </p:spPr>
          <p:txBody>
            <a:bodyPr/>
            <a:lstStyle/>
            <a:p>
              <a:endParaRPr lang="fr-FR">
                <a:latin typeface="Marianne" panose="02000000000000000000" pitchFamily="50" charset="0"/>
              </a:endParaRPr>
            </a:p>
          </p:txBody>
        </p:sp>
        <p:sp>
          <p:nvSpPr>
            <p:cNvPr id="22" name="Text 7">
              <a:extLst>
                <a:ext uri="{FF2B5EF4-FFF2-40B4-BE49-F238E27FC236}">
                  <a16:creationId xmlns:a16="http://schemas.microsoft.com/office/drawing/2014/main" id="{89E95216-D78C-E0A8-17B9-AD4CAB1C0E37}"/>
                </a:ext>
              </a:extLst>
            </p:cNvPr>
            <p:cNvSpPr/>
            <p:nvPr/>
          </p:nvSpPr>
          <p:spPr>
            <a:xfrm>
              <a:off x="3467536" y="2316034"/>
              <a:ext cx="1629559" cy="33812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0E4F79"/>
                  </a:solidFill>
                  <a:latin typeface="Marianne" panose="02000000000000000000" pitchFamily="50" charset="0"/>
                  <a:ea typeface="Aptos Display" pitchFamily="34" charset="-122"/>
                  <a:cs typeface="Aptos Display" pitchFamily="34" charset="-120"/>
                </a:rPr>
                <a:t>2026</a:t>
              </a:r>
              <a:endParaRPr lang="en-US" sz="1600" dirty="0">
                <a:latin typeface="Marianne" panose="02000000000000000000" pitchFamily="50" charset="0"/>
              </a:endParaRPr>
            </a:p>
          </p:txBody>
        </p:sp>
        <p:sp>
          <p:nvSpPr>
            <p:cNvPr id="23" name="Text 8">
              <a:extLst>
                <a:ext uri="{FF2B5EF4-FFF2-40B4-BE49-F238E27FC236}">
                  <a16:creationId xmlns:a16="http://schemas.microsoft.com/office/drawing/2014/main" id="{AE64E151-D93E-CB33-17DB-4AF9F14FF537}"/>
                </a:ext>
              </a:extLst>
            </p:cNvPr>
            <p:cNvSpPr/>
            <p:nvPr/>
          </p:nvSpPr>
          <p:spPr>
            <a:xfrm>
              <a:off x="3467536" y="2654160"/>
              <a:ext cx="1629559" cy="281771"/>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000" dirty="0">
                  <a:solidFill>
                    <a:srgbClr val="163248"/>
                  </a:solidFill>
                  <a:latin typeface="Marianne" panose="02000000000000000000" pitchFamily="50" charset="0"/>
                  <a:ea typeface="Aptos" pitchFamily="34" charset="-122"/>
                  <a:cs typeface="Aptos" pitchFamily="34" charset="-120"/>
                </a:rPr>
                <a:t>actions : 1er janv. - 31 déc.</a:t>
              </a:r>
              <a:endParaRPr lang="en-US" sz="1000" dirty="0">
                <a:latin typeface="Marianne" panose="02000000000000000000" pitchFamily="50" charset="0"/>
              </a:endParaRPr>
            </a:p>
          </p:txBody>
        </p:sp>
      </p:grpSp>
      <p:grpSp>
        <p:nvGrpSpPr>
          <p:cNvPr id="41" name="Groupe 40">
            <a:extLst>
              <a:ext uri="{FF2B5EF4-FFF2-40B4-BE49-F238E27FC236}">
                <a16:creationId xmlns:a16="http://schemas.microsoft.com/office/drawing/2014/main" id="{588A5921-1A10-C4A7-77FE-3BF3DFF26CD6}"/>
              </a:ext>
            </a:extLst>
          </p:cNvPr>
          <p:cNvGrpSpPr/>
          <p:nvPr/>
        </p:nvGrpSpPr>
        <p:grpSpPr>
          <a:xfrm>
            <a:off x="3302944" y="3748726"/>
            <a:ext cx="1917128" cy="763115"/>
            <a:chOff x="3302944" y="3475206"/>
            <a:chExt cx="1917128" cy="763115"/>
          </a:xfrm>
        </p:grpSpPr>
        <p:sp>
          <p:nvSpPr>
            <p:cNvPr id="24" name="Shape 9">
              <a:extLst>
                <a:ext uri="{FF2B5EF4-FFF2-40B4-BE49-F238E27FC236}">
                  <a16:creationId xmlns:a16="http://schemas.microsoft.com/office/drawing/2014/main" id="{102D2317-781E-CF5A-747C-9AD1651C3C55}"/>
                </a:ext>
              </a:extLst>
            </p:cNvPr>
            <p:cNvSpPr/>
            <p:nvPr/>
          </p:nvSpPr>
          <p:spPr>
            <a:xfrm>
              <a:off x="3302944" y="3475206"/>
              <a:ext cx="1917128" cy="763115"/>
            </a:xfrm>
            <a:prstGeom prst="roundRect">
              <a:avLst>
                <a:gd name="adj" fmla="val 6154"/>
              </a:avLst>
            </a:prstGeom>
            <a:solidFill>
              <a:srgbClr val="DCEFEF"/>
            </a:solidFill>
            <a:ln w="12700">
              <a:solidFill>
                <a:srgbClr val="DCEFEF">
                  <a:alpha val="0"/>
                </a:srgbClr>
              </a:solidFill>
              <a:prstDash val="solid"/>
            </a:ln>
            <a:effectLst>
              <a:outerShdw blurRad="19050" dist="12700" dir="2700000" algn="bl" rotWithShape="0">
                <a:srgbClr val="000000">
                  <a:alpha val="12000"/>
                </a:srgbClr>
              </a:outerShdw>
            </a:effectLst>
          </p:spPr>
          <p:txBody>
            <a:bodyPr/>
            <a:lstStyle/>
            <a:p>
              <a:endParaRPr lang="fr-FR">
                <a:latin typeface="Marianne" panose="02000000000000000000" pitchFamily="50" charset="0"/>
              </a:endParaRPr>
            </a:p>
          </p:txBody>
        </p:sp>
        <p:sp>
          <p:nvSpPr>
            <p:cNvPr id="26" name="Text 10">
              <a:extLst>
                <a:ext uri="{FF2B5EF4-FFF2-40B4-BE49-F238E27FC236}">
                  <a16:creationId xmlns:a16="http://schemas.microsoft.com/office/drawing/2014/main" id="{87E0AC71-C546-3D03-F731-DAAE6549A9F6}"/>
                </a:ext>
              </a:extLst>
            </p:cNvPr>
            <p:cNvSpPr/>
            <p:nvPr/>
          </p:nvSpPr>
          <p:spPr>
            <a:xfrm>
              <a:off x="3467536" y="3594930"/>
              <a:ext cx="1629559" cy="33812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0E4F79"/>
                  </a:solidFill>
                  <a:latin typeface="Marianne" panose="02000000000000000000" pitchFamily="50" charset="0"/>
                  <a:ea typeface="Aptos Display" pitchFamily="34" charset="-122"/>
                  <a:cs typeface="Aptos Display" pitchFamily="34" charset="-120"/>
                </a:rPr>
                <a:t>80 % max</a:t>
              </a:r>
              <a:endParaRPr lang="en-US" sz="1600" dirty="0">
                <a:latin typeface="Marianne" panose="02000000000000000000" pitchFamily="50" charset="0"/>
              </a:endParaRPr>
            </a:p>
          </p:txBody>
        </p:sp>
        <p:sp>
          <p:nvSpPr>
            <p:cNvPr id="30" name="Text 11">
              <a:extLst>
                <a:ext uri="{FF2B5EF4-FFF2-40B4-BE49-F238E27FC236}">
                  <a16:creationId xmlns:a16="http://schemas.microsoft.com/office/drawing/2014/main" id="{C50A78CE-88CE-CA31-F706-4CDBCDC08F6E}"/>
                </a:ext>
              </a:extLst>
            </p:cNvPr>
            <p:cNvSpPr/>
            <p:nvPr/>
          </p:nvSpPr>
          <p:spPr>
            <a:xfrm>
              <a:off x="3467536" y="3891149"/>
              <a:ext cx="1629559" cy="281771"/>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000" dirty="0">
                  <a:solidFill>
                    <a:srgbClr val="163248"/>
                  </a:solidFill>
                  <a:latin typeface="Marianne" panose="02000000000000000000" pitchFamily="50" charset="0"/>
                  <a:ea typeface="Aptos" pitchFamily="34" charset="-122"/>
                  <a:cs typeface="Aptos" pitchFamily="34" charset="-120"/>
                </a:rPr>
                <a:t>du coût total de l’action</a:t>
              </a:r>
              <a:endParaRPr lang="en-US" sz="1000" dirty="0">
                <a:latin typeface="Marianne" panose="02000000000000000000" pitchFamily="50" charset="0"/>
              </a:endParaRPr>
            </a:p>
          </p:txBody>
        </p:sp>
      </p:grpSp>
      <p:grpSp>
        <p:nvGrpSpPr>
          <p:cNvPr id="40" name="Groupe 39">
            <a:extLst>
              <a:ext uri="{FF2B5EF4-FFF2-40B4-BE49-F238E27FC236}">
                <a16:creationId xmlns:a16="http://schemas.microsoft.com/office/drawing/2014/main" id="{4BF8A9DB-99E2-1947-18E6-C2850B43C517}"/>
              </a:ext>
            </a:extLst>
          </p:cNvPr>
          <p:cNvGrpSpPr/>
          <p:nvPr/>
        </p:nvGrpSpPr>
        <p:grpSpPr>
          <a:xfrm>
            <a:off x="3302944" y="4782640"/>
            <a:ext cx="1917128" cy="763115"/>
            <a:chOff x="3302944" y="4676502"/>
            <a:chExt cx="1917128" cy="763115"/>
          </a:xfrm>
        </p:grpSpPr>
        <p:sp>
          <p:nvSpPr>
            <p:cNvPr id="31" name="Shape 12">
              <a:extLst>
                <a:ext uri="{FF2B5EF4-FFF2-40B4-BE49-F238E27FC236}">
                  <a16:creationId xmlns:a16="http://schemas.microsoft.com/office/drawing/2014/main" id="{058E8DE3-286A-6C4D-2E67-C4F3F1736E62}"/>
                </a:ext>
              </a:extLst>
            </p:cNvPr>
            <p:cNvSpPr/>
            <p:nvPr/>
          </p:nvSpPr>
          <p:spPr>
            <a:xfrm>
              <a:off x="3302944" y="4676502"/>
              <a:ext cx="1917128" cy="763115"/>
            </a:xfrm>
            <a:prstGeom prst="roundRect">
              <a:avLst>
                <a:gd name="adj" fmla="val 6154"/>
              </a:avLst>
            </a:prstGeom>
            <a:solidFill>
              <a:srgbClr val="EEF7DA"/>
            </a:solidFill>
            <a:ln w="12700">
              <a:solidFill>
                <a:srgbClr val="EEF7DA">
                  <a:alpha val="0"/>
                </a:srgbClr>
              </a:solidFill>
              <a:prstDash val="solid"/>
            </a:ln>
            <a:effectLst>
              <a:outerShdw blurRad="19050" dist="12700" dir="2700000" algn="bl" rotWithShape="0">
                <a:srgbClr val="000000">
                  <a:alpha val="12000"/>
                </a:srgbClr>
              </a:outerShdw>
            </a:effectLst>
          </p:spPr>
          <p:txBody>
            <a:bodyPr/>
            <a:lstStyle/>
            <a:p>
              <a:endParaRPr lang="fr-FR">
                <a:latin typeface="Marianne" panose="02000000000000000000" pitchFamily="50" charset="0"/>
              </a:endParaRPr>
            </a:p>
          </p:txBody>
        </p:sp>
        <p:sp>
          <p:nvSpPr>
            <p:cNvPr id="32" name="Text 13">
              <a:extLst>
                <a:ext uri="{FF2B5EF4-FFF2-40B4-BE49-F238E27FC236}">
                  <a16:creationId xmlns:a16="http://schemas.microsoft.com/office/drawing/2014/main" id="{4B884E24-313F-7DB8-8366-DC2ECA971402}"/>
                </a:ext>
              </a:extLst>
            </p:cNvPr>
            <p:cNvSpPr/>
            <p:nvPr/>
          </p:nvSpPr>
          <p:spPr>
            <a:xfrm>
              <a:off x="3467536" y="4747058"/>
              <a:ext cx="1629559" cy="33812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0E4F79"/>
                  </a:solidFill>
                  <a:latin typeface="Marianne" panose="02000000000000000000" pitchFamily="50" charset="0"/>
                  <a:ea typeface="Aptos Display" pitchFamily="34" charset="-122"/>
                  <a:cs typeface="Aptos Display" pitchFamily="34" charset="-120"/>
                </a:rPr>
                <a:t>Sept. 2026</a:t>
              </a:r>
              <a:endParaRPr lang="en-US" sz="1600" dirty="0">
                <a:latin typeface="Marianne" panose="02000000000000000000" pitchFamily="50" charset="0"/>
              </a:endParaRPr>
            </a:p>
          </p:txBody>
        </p:sp>
        <p:sp>
          <p:nvSpPr>
            <p:cNvPr id="33" name="Text 14">
              <a:extLst>
                <a:ext uri="{FF2B5EF4-FFF2-40B4-BE49-F238E27FC236}">
                  <a16:creationId xmlns:a16="http://schemas.microsoft.com/office/drawing/2014/main" id="{E8C57C3E-57E5-1E04-2C07-994C82424318}"/>
                </a:ext>
              </a:extLst>
            </p:cNvPr>
            <p:cNvSpPr/>
            <p:nvPr/>
          </p:nvSpPr>
          <p:spPr>
            <a:xfrm>
              <a:off x="3467536" y="5091445"/>
              <a:ext cx="1629559" cy="281771"/>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000" dirty="0">
                  <a:solidFill>
                    <a:srgbClr val="163248"/>
                  </a:solidFill>
                  <a:latin typeface="Marianne" panose="02000000000000000000" pitchFamily="50" charset="0"/>
                  <a:ea typeface="Aptos" pitchFamily="34" charset="-122"/>
                  <a:cs typeface="Aptos" pitchFamily="34" charset="-120"/>
                </a:rPr>
                <a:t>bonus d’attention : mois AP/S et fête du sport</a:t>
              </a:r>
              <a:endParaRPr lang="en-US" sz="1000" dirty="0">
                <a:latin typeface="Marianne" panose="02000000000000000000" pitchFamily="50" charset="0"/>
              </a:endParaRPr>
            </a:p>
          </p:txBody>
        </p:sp>
      </p:grpSp>
      <p:grpSp>
        <p:nvGrpSpPr>
          <p:cNvPr id="44" name="Groupe 43">
            <a:extLst>
              <a:ext uri="{FF2B5EF4-FFF2-40B4-BE49-F238E27FC236}">
                <a16:creationId xmlns:a16="http://schemas.microsoft.com/office/drawing/2014/main" id="{E3BB67D3-B1F4-DDFD-3BB8-5FA3E4CBCBED}"/>
              </a:ext>
            </a:extLst>
          </p:cNvPr>
          <p:cNvGrpSpPr/>
          <p:nvPr/>
        </p:nvGrpSpPr>
        <p:grpSpPr>
          <a:xfrm>
            <a:off x="5418460" y="2305888"/>
            <a:ext cx="4123472" cy="4483500"/>
            <a:chOff x="5418460" y="2305888"/>
            <a:chExt cx="4123472" cy="4483500"/>
          </a:xfrm>
        </p:grpSpPr>
        <p:sp>
          <p:nvSpPr>
            <p:cNvPr id="34" name="Shape 15">
              <a:extLst>
                <a:ext uri="{FF2B5EF4-FFF2-40B4-BE49-F238E27FC236}">
                  <a16:creationId xmlns:a16="http://schemas.microsoft.com/office/drawing/2014/main" id="{723EBA03-F436-25FF-744E-2C7C8FEAF2F9}"/>
                </a:ext>
              </a:extLst>
            </p:cNvPr>
            <p:cNvSpPr/>
            <p:nvPr/>
          </p:nvSpPr>
          <p:spPr>
            <a:xfrm>
              <a:off x="5418460" y="2305888"/>
              <a:ext cx="3520440" cy="3499376"/>
            </a:xfrm>
            <a:prstGeom prst="roundRect">
              <a:avLst>
                <a:gd name="adj" fmla="val 1149"/>
              </a:avLst>
            </a:prstGeom>
            <a:solidFill>
              <a:srgbClr val="FFFFFF"/>
            </a:solidFill>
            <a:ln w="12700">
              <a:solidFill>
                <a:srgbClr val="DDE7EE"/>
              </a:solidFill>
              <a:prstDash val="solid"/>
            </a:ln>
          </p:spPr>
          <p:txBody>
            <a:bodyPr/>
            <a:lstStyle/>
            <a:p>
              <a:endParaRPr lang="fr-FR">
                <a:latin typeface="Marianne" panose="02000000000000000000" pitchFamily="50" charset="0"/>
              </a:endParaRPr>
            </a:p>
          </p:txBody>
        </p:sp>
        <p:sp>
          <p:nvSpPr>
            <p:cNvPr id="35" name="Text 16">
              <a:extLst>
                <a:ext uri="{FF2B5EF4-FFF2-40B4-BE49-F238E27FC236}">
                  <a16:creationId xmlns:a16="http://schemas.microsoft.com/office/drawing/2014/main" id="{CB8F6132-05F6-CA00-738C-9BA18109F377}"/>
                </a:ext>
              </a:extLst>
            </p:cNvPr>
            <p:cNvSpPr/>
            <p:nvPr/>
          </p:nvSpPr>
          <p:spPr>
            <a:xfrm>
              <a:off x="5692780" y="2589352"/>
              <a:ext cx="3520440" cy="31089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0E4F79"/>
                  </a:solidFill>
                  <a:latin typeface="Marianne" panose="02000000000000000000" pitchFamily="50" charset="0"/>
                </a:rPr>
                <a:t>Points de vigilance</a:t>
              </a:r>
              <a:endParaRPr lang="en-US" dirty="0">
                <a:latin typeface="Marianne" panose="02000000000000000000" pitchFamily="50" charset="0"/>
              </a:endParaRPr>
            </a:p>
          </p:txBody>
        </p:sp>
        <p:sp>
          <p:nvSpPr>
            <p:cNvPr id="36" name="Text 17">
              <a:extLst>
                <a:ext uri="{FF2B5EF4-FFF2-40B4-BE49-F238E27FC236}">
                  <a16:creationId xmlns:a16="http://schemas.microsoft.com/office/drawing/2014/main" id="{DAF79576-86A3-11B2-3D38-E9D61DAE1BD4}"/>
                </a:ext>
              </a:extLst>
            </p:cNvPr>
            <p:cNvSpPr/>
            <p:nvPr/>
          </p:nvSpPr>
          <p:spPr>
            <a:xfrm>
              <a:off x="5692780" y="3119704"/>
              <a:ext cx="3145948" cy="2103120"/>
            </a:xfrm>
            <a:prstGeom prst="rect">
              <a:avLst/>
            </a:prstGeom>
            <a:noFill/>
            <a:ln/>
          </p:spPr>
          <p:txBody>
            <a:bodyPr wrap="square" lIns="254" tIns="254" rIns="254" bIns="254"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8900" indent="-88900">
                <a:buNone/>
              </a:pPr>
              <a:r>
                <a:rPr lang="en-US" sz="1400" dirty="0">
                  <a:solidFill>
                    <a:srgbClr val="163248"/>
                  </a:solidFill>
                  <a:latin typeface="Marianne" panose="02000000000000000000" pitchFamily="50" charset="0"/>
                </a:rPr>
                <a:t>• plus-value par rapport à l’activité habituelle</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cohérence avec le projet associatif</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démarche écoresponsable attendue</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innovation valorisée, reconduction possible</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dépenses exclues : emploi dédié exclusif et matériel handicap spécifique</a:t>
              </a:r>
              <a:endParaRPr lang="en-US" sz="1400" dirty="0">
                <a:latin typeface="Marianne" panose="02000000000000000000" pitchFamily="50" charset="0"/>
              </a:endParaRPr>
            </a:p>
          </p:txBody>
        </p:sp>
        <p:sp>
          <p:nvSpPr>
            <p:cNvPr id="37" name="Shape 18">
              <a:extLst>
                <a:ext uri="{FF2B5EF4-FFF2-40B4-BE49-F238E27FC236}">
                  <a16:creationId xmlns:a16="http://schemas.microsoft.com/office/drawing/2014/main" id="{ABCD7188-CCA4-30B5-7D52-07161F67FC42}"/>
                </a:ext>
              </a:extLst>
            </p:cNvPr>
            <p:cNvSpPr/>
            <p:nvPr/>
          </p:nvSpPr>
          <p:spPr>
            <a:xfrm>
              <a:off x="6021492" y="6789388"/>
              <a:ext cx="3520440" cy="0"/>
            </a:xfrm>
            <a:prstGeom prst="line">
              <a:avLst/>
            </a:prstGeom>
            <a:noFill/>
            <a:ln w="12700">
              <a:solidFill>
                <a:srgbClr val="DDE7EE"/>
              </a:solidFill>
              <a:prstDash val="solid"/>
            </a:ln>
          </p:spPr>
          <p:txBody>
            <a:bodyPr/>
            <a:lstStyle/>
            <a:p>
              <a:endParaRPr lang="fr-FR">
                <a:latin typeface="Marianne" panose="02000000000000000000" pitchFamily="50" charset="0"/>
              </a:endParaRPr>
            </a:p>
          </p:txBody>
        </p:sp>
        <p:sp>
          <p:nvSpPr>
            <p:cNvPr id="38" name="Text 19">
              <a:extLst>
                <a:ext uri="{FF2B5EF4-FFF2-40B4-BE49-F238E27FC236}">
                  <a16:creationId xmlns:a16="http://schemas.microsoft.com/office/drawing/2014/main" id="{8FE81D74-1BCE-43E8-5E53-BF5EAD50C5CF}"/>
                </a:ext>
              </a:extLst>
            </p:cNvPr>
            <p:cNvSpPr/>
            <p:nvPr/>
          </p:nvSpPr>
          <p:spPr>
            <a:xfrm>
              <a:off x="5689828" y="5162101"/>
              <a:ext cx="2727500" cy="520268"/>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400" b="1" i="1" dirty="0">
                  <a:solidFill>
                    <a:srgbClr val="2C8C8C"/>
                  </a:solidFill>
                  <a:latin typeface="Marianne" panose="02000000000000000000" pitchFamily="50" charset="0"/>
                </a:rPr>
                <a:t>QPV, ZRR et CRTE ruraux</a:t>
              </a:r>
              <a:r>
                <a:rPr lang="en-US" sz="1600" b="1" i="1" dirty="0">
                  <a:solidFill>
                    <a:srgbClr val="2C8C8C"/>
                  </a:solidFill>
                  <a:latin typeface="Marianne" panose="02000000000000000000" pitchFamily="50" charset="0"/>
                </a:rPr>
                <a:t>.</a:t>
              </a:r>
              <a:endParaRPr lang="en-US" sz="1600" i="1" dirty="0">
                <a:latin typeface="Marianne" panose="02000000000000000000" pitchFamily="50" charset="0"/>
              </a:endParaRPr>
            </a:p>
          </p:txBody>
        </p:sp>
      </p:grpSp>
      <p:sp>
        <p:nvSpPr>
          <p:cNvPr id="39" name="Slide Number Placeholder 0">
            <a:extLst>
              <a:ext uri="{FF2B5EF4-FFF2-40B4-BE49-F238E27FC236}">
                <a16:creationId xmlns:a16="http://schemas.microsoft.com/office/drawing/2014/main" id="{26F2D11C-51EA-6958-CD07-66875884B938}"/>
              </a:ext>
            </a:extLst>
          </p:cNvPr>
          <p:cNvSpPr>
            <a:spLocks noGrp="1"/>
          </p:cNvSpPr>
          <p:nvPr/>
        </p:nvSpPr>
        <p:spPr>
          <a:xfrm>
            <a:off x="10118004" y="8563324"/>
            <a:ext cx="800000" cy="300000"/>
          </a:xfrm>
          <a:prstGeom prst="rect">
            <a:avLst/>
          </a:prstGeom>
          <a:extLst>
            <a:ext uri="{C572A759-6A51-4108-AA02-DFA0A04FC94B}">
              <ma14:wrappingTextBoxFlag xmlns="" xmlns:ma14="http://schemas.microsoft.com/office/mac/drawingml/2011/main" xmlns:lc="http://schemas.openxmlformats.org/drawingml/2006/lockedCanvas" val="0"/>
            </a:ext>
          </a:extLst>
        </p:spPr>
        <p:txBody>
          <a:bodyPr/>
          <a:lstStyle>
            <a:lvl1pPr marL="0" algn="l" defTabSz="914400" rtl="0" eaLnBrk="1" latinLnBrk="0" hangingPunct="1">
              <a:defRPr sz="1000" kern="1200">
                <a:solidFill>
                  <a:srgbClr val="FFFFFF"/>
                </a:solidFill>
                <a:latin typeface="Aptos"/>
                <a:ea typeface="Aptos"/>
                <a:cs typeface="Apto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7021451-1387-4CA6-816F-3879F97B5CBC}" type="slidenum">
              <a:rPr lang="en-US" b="0">
                <a:latin typeface="Marianne" panose="02000000000000000000" pitchFamily="50" charset="0"/>
              </a:rPr>
              <a:pPr algn="ctr"/>
              <a:t>10</a:t>
            </a:fld>
            <a:endParaRPr lang="en-US">
              <a:latin typeface="Marianne" panose="02000000000000000000" pitchFamily="50" charset="0"/>
            </a:endParaRPr>
          </a:p>
        </p:txBody>
      </p:sp>
      <p:pic>
        <p:nvPicPr>
          <p:cNvPr id="46" name="Image 45" descr="Une image contenant plonger, Équipement de plongée, Chef de plongée, Plongée&#10;&#10;Le contenu généré par l’IA peut être incorrect.">
            <a:extLst>
              <a:ext uri="{FF2B5EF4-FFF2-40B4-BE49-F238E27FC236}">
                <a16:creationId xmlns:a16="http://schemas.microsoft.com/office/drawing/2014/main" id="{1BDE550E-8B4E-1E95-FBD1-F50722146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99321"/>
            <a:ext cx="1633852" cy="1225389"/>
          </a:xfrm>
          <a:prstGeom prst="rect">
            <a:avLst/>
          </a:prstGeom>
        </p:spPr>
      </p:pic>
      <p:sp>
        <p:nvSpPr>
          <p:cNvPr id="7" name="ZoneTexte 6">
            <a:extLst>
              <a:ext uri="{FF2B5EF4-FFF2-40B4-BE49-F238E27FC236}">
                <a16:creationId xmlns:a16="http://schemas.microsoft.com/office/drawing/2014/main" id="{EE057029-65CD-4F02-D9BC-82FE8B68A02A}"/>
              </a:ext>
            </a:extLst>
          </p:cNvPr>
          <p:cNvSpPr txBox="1"/>
          <p:nvPr/>
        </p:nvSpPr>
        <p:spPr>
          <a:xfrm>
            <a:off x="449400" y="6493070"/>
            <a:ext cx="7981476" cy="215444"/>
          </a:xfrm>
          <a:prstGeom prst="rect">
            <a:avLst/>
          </a:prstGeom>
          <a:noFill/>
        </p:spPr>
        <p:txBody>
          <a:bodyPr wrap="square">
            <a:spAutoFit/>
          </a:bodyPr>
          <a:lstStyle/>
          <a:p>
            <a:r>
              <a:rPr lang="fr-FR" sz="800" dirty="0">
                <a:solidFill>
                  <a:schemeClr val="bg1">
                    <a:lumMod val="50000"/>
                  </a:schemeClr>
                </a:solidFill>
                <a:latin typeface="Marianne" panose="02000000000000000000" pitchFamily="50" charset="0"/>
              </a:rPr>
              <a:t>Crédit photos : </a:t>
            </a:r>
            <a:r>
              <a:rPr lang="fr-FR" sz="800" dirty="0" err="1">
                <a:solidFill>
                  <a:schemeClr val="bg1">
                    <a:lumMod val="50000"/>
                  </a:schemeClr>
                </a:solidFill>
                <a:latin typeface="Marianne" panose="02000000000000000000" pitchFamily="50" charset="0"/>
              </a:rPr>
              <a:t>moritz</a:t>
            </a:r>
            <a:r>
              <a:rPr lang="fr-FR" sz="800" dirty="0">
                <a:solidFill>
                  <a:schemeClr val="bg1">
                    <a:lumMod val="50000"/>
                  </a:schemeClr>
                </a:solidFill>
                <a:latin typeface="Marianne" panose="02000000000000000000" pitchFamily="50" charset="0"/>
              </a:rPr>
              <a:t>, </a:t>
            </a:r>
            <a:r>
              <a:rPr lang="fr-FR" sz="800" dirty="0" err="1">
                <a:solidFill>
                  <a:schemeClr val="bg1">
                    <a:lumMod val="50000"/>
                  </a:schemeClr>
                </a:solidFill>
                <a:latin typeface="Marianne" panose="02000000000000000000" pitchFamily="50" charset="0"/>
              </a:rPr>
              <a:t>tammtarro</a:t>
            </a:r>
            <a:r>
              <a:rPr lang="fr-FR" sz="800" dirty="0">
                <a:solidFill>
                  <a:schemeClr val="bg1">
                    <a:lumMod val="50000"/>
                  </a:schemeClr>
                </a:solidFill>
                <a:latin typeface="Marianne" panose="02000000000000000000" pitchFamily="50" charset="0"/>
              </a:rPr>
              <a:t>, </a:t>
            </a:r>
            <a:r>
              <a:rPr lang="fr-FR" sz="800" dirty="0" err="1">
                <a:solidFill>
                  <a:schemeClr val="bg1">
                    <a:lumMod val="50000"/>
                  </a:schemeClr>
                </a:solidFill>
                <a:latin typeface="Marianne" panose="02000000000000000000" pitchFamily="50" charset="0"/>
              </a:rPr>
              <a:t>eriksmit</a:t>
            </a:r>
            <a:r>
              <a:rPr lang="fr-FR" sz="800" dirty="0">
                <a:solidFill>
                  <a:schemeClr val="bg1">
                    <a:lumMod val="50000"/>
                  </a:schemeClr>
                </a:solidFill>
                <a:latin typeface="Marianne" panose="02000000000000000000" pitchFamily="50" charset="0"/>
              </a:rPr>
              <a:t>, </a:t>
            </a:r>
            <a:r>
              <a:rPr lang="fr-FR" sz="800" dirty="0" err="1">
                <a:solidFill>
                  <a:schemeClr val="bg1">
                    <a:lumMod val="50000"/>
                  </a:schemeClr>
                </a:solidFill>
                <a:latin typeface="Marianne" panose="02000000000000000000" pitchFamily="50" charset="0"/>
              </a:rPr>
              <a:t>franciscojcesar</a:t>
            </a:r>
            <a:r>
              <a:rPr lang="fr-FR" sz="800" dirty="0">
                <a:solidFill>
                  <a:schemeClr val="bg1">
                    <a:lumMod val="50000"/>
                  </a:schemeClr>
                </a:solidFill>
                <a:latin typeface="Marianne" panose="02000000000000000000" pitchFamily="50" charset="0"/>
              </a:rPr>
              <a:t>, </a:t>
            </a:r>
            <a:r>
              <a:rPr lang="fr-FR" sz="800" dirty="0" err="1">
                <a:solidFill>
                  <a:schemeClr val="bg1">
                    <a:lumMod val="50000"/>
                  </a:schemeClr>
                </a:solidFill>
                <a:latin typeface="Marianne" panose="02000000000000000000" pitchFamily="50" charset="0"/>
              </a:rPr>
              <a:t>joakant</a:t>
            </a:r>
            <a:r>
              <a:rPr lang="fr-FR" sz="800" dirty="0">
                <a:solidFill>
                  <a:schemeClr val="bg1">
                    <a:lumMod val="50000"/>
                  </a:schemeClr>
                </a:solidFill>
                <a:latin typeface="Marianne" panose="02000000000000000000" pitchFamily="50" charset="0"/>
              </a:rPr>
              <a:t> - </a:t>
            </a:r>
            <a:r>
              <a:rPr lang="fr-FR" sz="800" dirty="0" err="1">
                <a:solidFill>
                  <a:schemeClr val="bg1">
                    <a:lumMod val="50000"/>
                  </a:schemeClr>
                </a:solidFill>
                <a:latin typeface="Marianne" panose="02000000000000000000" pitchFamily="50" charset="0"/>
              </a:rPr>
              <a:t>Pixabay</a:t>
            </a:r>
            <a:endParaRPr lang="fr-FR" sz="800" dirty="0">
              <a:solidFill>
                <a:schemeClr val="bg1">
                  <a:lumMod val="50000"/>
                </a:schemeClr>
              </a:solidFill>
              <a:latin typeface="Marianne" panose="02000000000000000000" pitchFamily="50" charset="0"/>
            </a:endParaRPr>
          </a:p>
        </p:txBody>
      </p:sp>
    </p:spTree>
    <p:extLst>
      <p:ext uri="{BB962C8B-B14F-4D97-AF65-F5344CB8AC3E}">
        <p14:creationId xmlns:p14="http://schemas.microsoft.com/office/powerpoint/2010/main" val="330967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agence nationale du spor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429" y="131564"/>
            <a:ext cx="2049141" cy="100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B9313CAC-1A8A-43B9-9EBD-6C797A0D7B1C}"/>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9F1FE38F-CB5D-4ABF-BB1A-051103331C74}"/>
              </a:ext>
            </a:extLst>
          </p:cNvPr>
          <p:cNvSpPr txBox="1">
            <a:spLocks/>
          </p:cNvSpPr>
          <p:nvPr/>
        </p:nvSpPr>
        <p:spPr>
          <a:xfrm>
            <a:off x="0" y="1447094"/>
            <a:ext cx="9144000" cy="3494074"/>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4800" b="1" dirty="0">
                <a:solidFill>
                  <a:prstClr val="white"/>
                </a:solidFill>
                <a:latin typeface="Marianne" panose="02000000000000000000" pitchFamily="50" charset="0"/>
                <a:ea typeface="+mn-ea"/>
                <a:cs typeface="+mn-cs"/>
              </a:rPr>
              <a:t>AAP « Mixité, Citoyenneté </a:t>
            </a:r>
          </a:p>
          <a:p>
            <a:pPr lvl="0">
              <a:spcBef>
                <a:spcPts val="0"/>
              </a:spcBef>
            </a:pPr>
            <a:r>
              <a:rPr lang="fr-FR" sz="4800" b="1" dirty="0">
                <a:solidFill>
                  <a:prstClr val="white"/>
                </a:solidFill>
                <a:latin typeface="Marianne" panose="02000000000000000000" pitchFamily="50" charset="0"/>
                <a:ea typeface="+mn-ea"/>
                <a:cs typeface="+mn-cs"/>
              </a:rPr>
              <a:t>&amp; Prévention des violences dans le sport »</a:t>
            </a:r>
          </a:p>
        </p:txBody>
      </p:sp>
      <p:pic>
        <p:nvPicPr>
          <p:cNvPr id="3" name="Image 2">
            <a:extLst>
              <a:ext uri="{FF2B5EF4-FFF2-40B4-BE49-F238E27FC236}">
                <a16:creationId xmlns:a16="http://schemas.microsoft.com/office/drawing/2014/main" id="{E73BA6F4-379A-4E6B-88C1-A5B470EAD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896" y="7937"/>
            <a:ext cx="1175103" cy="1138151"/>
          </a:xfrm>
          <a:prstGeom prst="rect">
            <a:avLst/>
          </a:prstGeom>
        </p:spPr>
      </p:pic>
      <p:pic>
        <p:nvPicPr>
          <p:cNvPr id="6" name="Image 5">
            <a:extLst>
              <a:ext uri="{FF2B5EF4-FFF2-40B4-BE49-F238E27FC236}">
                <a16:creationId xmlns:a16="http://schemas.microsoft.com/office/drawing/2014/main" id="{C465D69B-D18B-F398-E67B-8B4A99E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3809"/>
            <a:ext cx="1475656" cy="1315409"/>
          </a:xfrm>
          <a:prstGeom prst="rect">
            <a:avLst/>
          </a:prstGeom>
        </p:spPr>
      </p:pic>
    </p:spTree>
    <p:extLst>
      <p:ext uri="{BB962C8B-B14F-4D97-AF65-F5344CB8AC3E}">
        <p14:creationId xmlns:p14="http://schemas.microsoft.com/office/powerpoint/2010/main" val="308365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6" name="Rectangle 5">
            <a:extLst>
              <a:ext uri="{FF2B5EF4-FFF2-40B4-BE49-F238E27FC236}">
                <a16:creationId xmlns:a16="http://schemas.microsoft.com/office/drawing/2014/main" id="{7B0586CA-71A7-47E0-9451-F88638CA1AEE}"/>
              </a:ext>
            </a:extLst>
          </p:cNvPr>
          <p:cNvSpPr/>
          <p:nvPr/>
        </p:nvSpPr>
        <p:spPr>
          <a:xfrm>
            <a:off x="7404" y="1093716"/>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2" name="Rectangle 1">
            <a:extLst>
              <a:ext uri="{FF2B5EF4-FFF2-40B4-BE49-F238E27FC236}">
                <a16:creationId xmlns:a16="http://schemas.microsoft.com/office/drawing/2014/main" id="{161E7F1A-D201-4F62-8942-EE4C9836150E}"/>
              </a:ext>
            </a:extLst>
          </p:cNvPr>
          <p:cNvSpPr/>
          <p:nvPr/>
        </p:nvSpPr>
        <p:spPr>
          <a:xfrm>
            <a:off x="395536" y="1484784"/>
            <a:ext cx="8748464" cy="4524315"/>
          </a:xfrm>
          <a:prstGeom prst="rect">
            <a:avLst/>
          </a:prstGeom>
        </p:spPr>
        <p:txBody>
          <a:bodyPr wrap="square">
            <a:spAutoFit/>
          </a:bodyPr>
          <a:lstStyle/>
          <a:p>
            <a:pPr lvl="0"/>
            <a:r>
              <a:rPr lang="fr-FR" sz="1600" b="1" dirty="0">
                <a:solidFill>
                  <a:schemeClr val="tx2">
                    <a:lumMod val="75000"/>
                  </a:schemeClr>
                </a:solidFill>
                <a:latin typeface="Marianne" panose="02000000000000000000" pitchFamily="50" charset="0"/>
              </a:rPr>
              <a:t>2 axes prioritaires:</a:t>
            </a:r>
          </a:p>
          <a:p>
            <a:pPr lvl="0"/>
            <a:endParaRPr lang="fr-FR" sz="1600" b="1" dirty="0">
              <a:solidFill>
                <a:schemeClr val="tx2">
                  <a:lumMod val="75000"/>
                </a:schemeClr>
              </a:solidFill>
              <a:latin typeface="Marianne" panose="02000000000000000000" pitchFamily="50" charset="0"/>
            </a:endParaRPr>
          </a:p>
          <a:p>
            <a:pPr lvl="0"/>
            <a:endParaRPr lang="fr-FR" sz="1600" b="1" dirty="0">
              <a:solidFill>
                <a:schemeClr val="tx2">
                  <a:lumMod val="75000"/>
                </a:schemeClr>
              </a:solidFill>
              <a:latin typeface="Marianne" panose="02000000000000000000" pitchFamily="50" charset="0"/>
            </a:endParaRPr>
          </a:p>
          <a:p>
            <a:pPr marL="342900" lvl="0" indent="-342900">
              <a:spcBef>
                <a:spcPts val="0"/>
              </a:spcBef>
              <a:buFont typeface="Courier New" panose="02070309020205020404" pitchFamily="49" charset="0"/>
              <a:buChar char="o"/>
            </a:pPr>
            <a:r>
              <a:rPr lang="fr-FR" sz="16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Prévention de toutes les formes de violences dans le sport et promotion d’un climat sportif respectueux et bienveillant :</a:t>
            </a:r>
          </a:p>
          <a:p>
            <a:pPr marL="342900" lvl="0" indent="-342900">
              <a:spcBef>
                <a:spcPts val="0"/>
              </a:spcBef>
              <a:buFont typeface="Courier New" panose="02070309020205020404" pitchFamily="49" charset="0"/>
              <a:buChar char="o"/>
            </a:pPr>
            <a:endParaRPr lang="fr-FR" sz="1600" b="1"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800100" lvl="1" indent="-342900">
              <a:spcBef>
                <a:spcPts val="0"/>
              </a:spcBef>
              <a:buFont typeface="Wingdings" panose="05000000000000000000" pitchFamily="2" charset="2"/>
              <a:buChar char="§"/>
            </a:pPr>
            <a:r>
              <a:rPr lang="fr-FR" sz="16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Projets globaux </a:t>
            </a:r>
            <a:r>
              <a:rPr lang="fr-FR" sz="16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d’éducation et de citoyenneté en faveur de la promotion de l’éthique, du respect de l’intégrité et des valeurs du sport</a:t>
            </a:r>
          </a:p>
          <a:p>
            <a:pPr marL="800100" lvl="1" indent="-342900">
              <a:spcBef>
                <a:spcPts val="0"/>
              </a:spcBef>
              <a:buFont typeface="Wingdings" panose="05000000000000000000" pitchFamily="2" charset="2"/>
              <a:buChar char="§"/>
            </a:pPr>
            <a:endParaRPr lang="fr-FR" sz="1600" b="1"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800100" lvl="1" indent="-342900">
              <a:spcBef>
                <a:spcPts val="0"/>
              </a:spcBef>
              <a:buFont typeface="Wingdings" panose="05000000000000000000" pitchFamily="2" charset="2"/>
              <a:buChar char="§"/>
            </a:pPr>
            <a:r>
              <a:rPr lang="fr-FR" sz="16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Projets de sensibilisation, de formation et de communication</a:t>
            </a:r>
          </a:p>
          <a:p>
            <a:pPr marL="1257300" lvl="2" indent="-342900">
              <a:spcBef>
                <a:spcPts val="0"/>
              </a:spcBef>
              <a:buFont typeface="Arial" panose="020B0604020202020204" pitchFamily="34" charset="0"/>
              <a:buChar char="•"/>
            </a:pPr>
            <a:r>
              <a:rPr lang="fr-FR" sz="16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Contre toutes les formes de violences : </a:t>
            </a:r>
            <a:r>
              <a:rPr lang="fr-FR" sz="16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sexistes, sexuelles, physiques, ou psychologiques </a:t>
            </a:r>
            <a:r>
              <a:rPr lang="fr-FR" sz="16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(y compris le harcèlement et le cyber harcèlement)</a:t>
            </a:r>
            <a:endParaRPr lang="fr-FR" sz="1600"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1257300" lvl="2" indent="-342900">
              <a:spcBef>
                <a:spcPts val="0"/>
              </a:spcBef>
              <a:buFont typeface="Arial" panose="020B0604020202020204" pitchFamily="34" charset="0"/>
              <a:buChar char="•"/>
            </a:pPr>
            <a:r>
              <a:rPr lang="fr-FR" sz="16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Contre les </a:t>
            </a:r>
            <a:r>
              <a:rPr lang="fr-FR" sz="16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incivilités</a:t>
            </a:r>
            <a:endParaRPr lang="fr-FR" sz="1600" b="1"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1257300" lvl="2" indent="-342900">
              <a:spcBef>
                <a:spcPts val="0"/>
              </a:spcBef>
              <a:buFont typeface="Arial" panose="020B0604020202020204" pitchFamily="34" charset="0"/>
              <a:buChar char="•"/>
            </a:pPr>
            <a:r>
              <a:rPr lang="fr-FR" sz="16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Contre les </a:t>
            </a:r>
            <a:r>
              <a:rPr lang="fr-FR" sz="16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discriminations </a:t>
            </a:r>
            <a:endParaRPr lang="fr-FR" sz="1600" b="1"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1257300" lvl="2" indent="-342900">
              <a:spcBef>
                <a:spcPts val="0"/>
              </a:spcBef>
              <a:buFont typeface="Arial" panose="020B0604020202020204" pitchFamily="34" charset="0"/>
              <a:buChar char="•"/>
            </a:pPr>
            <a:r>
              <a:rPr lang="fr-FR" sz="16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Projets de sensibilisation et de formation aux </a:t>
            </a:r>
            <a:r>
              <a:rPr lang="fr-FR" sz="16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Valeurs de la République et Laïcité</a:t>
            </a:r>
          </a:p>
          <a:p>
            <a:pPr marL="1257300" lvl="2" indent="-342900">
              <a:spcBef>
                <a:spcPts val="0"/>
              </a:spcBef>
              <a:buFont typeface="Arial" panose="020B0604020202020204" pitchFamily="34" charset="0"/>
              <a:buChar char="•"/>
            </a:pPr>
            <a:r>
              <a:rPr lang="fr-FR" sz="16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Les violences sur et hors des stades</a:t>
            </a:r>
          </a:p>
          <a:p>
            <a:pPr lvl="2"/>
            <a:endParaRPr lang="fr-FR" sz="1600"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p:txBody>
      </p:sp>
      <p:sp>
        <p:nvSpPr>
          <p:cNvPr id="3" name="Titre 1">
            <a:extLst>
              <a:ext uri="{FF2B5EF4-FFF2-40B4-BE49-F238E27FC236}">
                <a16:creationId xmlns:a16="http://schemas.microsoft.com/office/drawing/2014/main" id="{27E34DB0-84D2-A5D5-FB13-CEFDBCC60C95}"/>
              </a:ext>
            </a:extLst>
          </p:cNvPr>
          <p:cNvSpPr txBox="1">
            <a:spLocks/>
          </p:cNvSpPr>
          <p:nvPr/>
        </p:nvSpPr>
        <p:spPr>
          <a:xfrm>
            <a:off x="-5703" y="45720"/>
            <a:ext cx="9154344" cy="1047996"/>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3600" b="1" dirty="0">
                <a:solidFill>
                  <a:prstClr val="white"/>
                </a:solidFill>
                <a:latin typeface="Marianne" panose="02000000000000000000" pitchFamily="50" charset="0"/>
                <a:ea typeface="+mn-ea"/>
                <a:cs typeface="+mn-cs"/>
              </a:rPr>
              <a:t> </a:t>
            </a:r>
            <a:r>
              <a:rPr lang="fr-FR" sz="2800" b="1" dirty="0">
                <a:solidFill>
                  <a:prstClr val="white"/>
                </a:solidFill>
                <a:latin typeface="Marianne" panose="02000000000000000000" pitchFamily="50" charset="0"/>
                <a:ea typeface="+mn-ea"/>
                <a:cs typeface="+mn-cs"/>
              </a:rPr>
              <a:t>AAP « Mixité, Citoyenneté </a:t>
            </a:r>
          </a:p>
          <a:p>
            <a:pPr lvl="0">
              <a:spcBef>
                <a:spcPts val="0"/>
              </a:spcBef>
            </a:pPr>
            <a:r>
              <a:rPr lang="fr-FR" sz="2800" b="1" dirty="0">
                <a:solidFill>
                  <a:prstClr val="white"/>
                </a:solidFill>
                <a:latin typeface="Marianne" panose="02000000000000000000" pitchFamily="50" charset="0"/>
                <a:ea typeface="+mn-ea"/>
                <a:cs typeface="+mn-cs"/>
              </a:rPr>
              <a:t>&amp; Prévention des violences dans le sport</a:t>
            </a:r>
          </a:p>
        </p:txBody>
      </p:sp>
    </p:spTree>
    <p:extLst>
      <p:ext uri="{BB962C8B-B14F-4D97-AF65-F5344CB8AC3E}">
        <p14:creationId xmlns:p14="http://schemas.microsoft.com/office/powerpoint/2010/main" val="11522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6" name="Rectangle 5">
            <a:extLst>
              <a:ext uri="{FF2B5EF4-FFF2-40B4-BE49-F238E27FC236}">
                <a16:creationId xmlns:a16="http://schemas.microsoft.com/office/drawing/2014/main" id="{7B0586CA-71A7-47E0-9451-F88638CA1AEE}"/>
              </a:ext>
            </a:extLst>
          </p:cNvPr>
          <p:cNvSpPr/>
          <p:nvPr/>
        </p:nvSpPr>
        <p:spPr>
          <a:xfrm>
            <a:off x="7404" y="1093716"/>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2" name="Rectangle 1">
            <a:extLst>
              <a:ext uri="{FF2B5EF4-FFF2-40B4-BE49-F238E27FC236}">
                <a16:creationId xmlns:a16="http://schemas.microsoft.com/office/drawing/2014/main" id="{161E7F1A-D201-4F62-8942-EE4C9836150E}"/>
              </a:ext>
            </a:extLst>
          </p:cNvPr>
          <p:cNvSpPr/>
          <p:nvPr/>
        </p:nvSpPr>
        <p:spPr>
          <a:xfrm>
            <a:off x="197237" y="2348880"/>
            <a:ext cx="8748464" cy="3062377"/>
          </a:xfrm>
          <a:prstGeom prst="rect">
            <a:avLst/>
          </a:prstGeom>
        </p:spPr>
        <p:txBody>
          <a:bodyPr wrap="square">
            <a:spAutoFit/>
          </a:bodyPr>
          <a:lstStyle/>
          <a:p>
            <a:pPr lvl="2"/>
            <a:endParaRPr lang="fr-FR" sz="1600"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342900" lvl="0" indent="-342900" algn="just">
              <a:spcBef>
                <a:spcPts val="0"/>
              </a:spcBef>
              <a:buFont typeface="Courier New" panose="02070309020205020404" pitchFamily="49" charset="0"/>
              <a:buChar char="o"/>
            </a:pPr>
            <a:r>
              <a:rPr lang="fr-FR" sz="24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Mixité, égalité et inclusion par le sport :</a:t>
            </a:r>
          </a:p>
          <a:p>
            <a:pPr marL="342900" lvl="0" indent="-342900" algn="just">
              <a:spcBef>
                <a:spcPts val="0"/>
              </a:spcBef>
              <a:buFont typeface="Courier New" panose="02070309020205020404" pitchFamily="49" charset="0"/>
              <a:buChar char="o"/>
            </a:pPr>
            <a:endParaRPr lang="fr-FR" sz="800"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742950" lvl="1" indent="-285750" algn="just">
              <a:spcBef>
                <a:spcPts val="0"/>
              </a:spcBef>
              <a:buFont typeface="Arial" panose="020B0604020202020204" pitchFamily="34" charset="0"/>
              <a:buChar char="•"/>
            </a:pPr>
            <a:r>
              <a:rPr lang="fr-FR" sz="2000" b="1"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rPr>
              <a:t>Féminisation dans la pratique</a:t>
            </a:r>
            <a:r>
              <a:rPr lang="fr-FR" sz="2000"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rPr>
              <a:t>, féminisation </a:t>
            </a:r>
            <a:r>
              <a:rPr lang="fr-FR" sz="2000" b="1"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rPr>
              <a:t>de l’encadrement </a:t>
            </a:r>
            <a:r>
              <a:rPr lang="fr-FR" sz="2000"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rPr>
              <a:t>et </a:t>
            </a:r>
            <a:r>
              <a:rPr lang="fr-FR" sz="2000" b="1"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rPr>
              <a:t>accès des femmes aux responsabilités</a:t>
            </a:r>
          </a:p>
          <a:p>
            <a:pPr marL="742950" lvl="1" indent="-285750" algn="just">
              <a:spcBef>
                <a:spcPts val="0"/>
              </a:spcBef>
              <a:buFont typeface="Arial" panose="020B0604020202020204" pitchFamily="34" charset="0"/>
              <a:buChar char="•"/>
            </a:pPr>
            <a:r>
              <a:rPr lang="fr-FR" sz="20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Accompagnement vers la </a:t>
            </a:r>
            <a:r>
              <a:rPr lang="fr-FR" sz="20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mixité et l’équité </a:t>
            </a:r>
            <a:r>
              <a:rPr lang="fr-FR" sz="20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au sein des structures</a:t>
            </a:r>
          </a:p>
          <a:p>
            <a:pPr marL="742950" lvl="1" indent="-285750" algn="just">
              <a:spcBef>
                <a:spcPts val="0"/>
              </a:spcBef>
              <a:buFont typeface="Arial" panose="020B0604020202020204" pitchFamily="34" charset="0"/>
              <a:buChar char="•"/>
            </a:pPr>
            <a:endParaRPr lang="fr-FR" sz="500" dirty="0">
              <a:solidFill>
                <a:schemeClr val="tx2">
                  <a:lumMod val="75000"/>
                </a:schemeClr>
              </a:solidFill>
              <a:latin typeface="Marianne" panose="02000000000000000000" pitchFamily="50" charset="0"/>
              <a:ea typeface="Calibri" panose="020F0502020204030204" pitchFamily="34" charset="0"/>
              <a:cs typeface="Times New Roman" panose="02020603050405020304" pitchFamily="18" charset="0"/>
            </a:endParaRPr>
          </a:p>
          <a:p>
            <a:pPr marL="742950" lvl="1" indent="-285750" algn="just">
              <a:spcBef>
                <a:spcPts val="0"/>
              </a:spcBef>
              <a:buFont typeface="Arial" panose="020B0604020202020204" pitchFamily="34" charset="0"/>
              <a:buChar char="•"/>
            </a:pPr>
            <a:r>
              <a:rPr lang="fr-FR" sz="2000" b="1"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Projets à destination de publics spécifiques </a:t>
            </a:r>
            <a:r>
              <a:rPr lang="fr-FR" sz="2000" dirty="0">
                <a:solidFill>
                  <a:schemeClr val="tx2">
                    <a:lumMod val="75000"/>
                  </a:schemeClr>
                </a:solidFill>
                <a:latin typeface="Marianne" panose="02000000000000000000" pitchFamily="50" charset="0"/>
                <a:ea typeface="Times New Roman" panose="02020603050405020304" pitchFamily="18" charset="0"/>
                <a:cs typeface="Times New Roman" panose="02020603050405020304" pitchFamily="18" charset="0"/>
              </a:rPr>
              <a:t>: bénéficiaires du RSA, mineurs non accompagnés, publics dits "difficiles "  ou "en rupture"</a:t>
            </a:r>
            <a:endParaRPr lang="fr-FR" sz="2000" dirty="0">
              <a:latin typeface="Marianne" panose="02000000000000000000" pitchFamily="50" charset="0"/>
            </a:endParaRPr>
          </a:p>
        </p:txBody>
      </p:sp>
      <p:sp>
        <p:nvSpPr>
          <p:cNvPr id="3" name="Titre 1">
            <a:extLst>
              <a:ext uri="{FF2B5EF4-FFF2-40B4-BE49-F238E27FC236}">
                <a16:creationId xmlns:a16="http://schemas.microsoft.com/office/drawing/2014/main" id="{27E34DB0-84D2-A5D5-FB13-CEFDBCC60C95}"/>
              </a:ext>
            </a:extLst>
          </p:cNvPr>
          <p:cNvSpPr txBox="1">
            <a:spLocks/>
          </p:cNvSpPr>
          <p:nvPr/>
        </p:nvSpPr>
        <p:spPr>
          <a:xfrm>
            <a:off x="-5703" y="45720"/>
            <a:ext cx="9154344" cy="1047996"/>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3600" b="1" dirty="0">
                <a:solidFill>
                  <a:prstClr val="white"/>
                </a:solidFill>
                <a:latin typeface="Marianne" panose="02000000000000000000" pitchFamily="50" charset="0"/>
                <a:ea typeface="+mn-ea"/>
                <a:cs typeface="+mn-cs"/>
              </a:rPr>
              <a:t> </a:t>
            </a:r>
            <a:r>
              <a:rPr lang="fr-FR" sz="2800" b="1" dirty="0">
                <a:solidFill>
                  <a:prstClr val="white"/>
                </a:solidFill>
                <a:latin typeface="Marianne" panose="02000000000000000000" pitchFamily="50" charset="0"/>
                <a:ea typeface="+mn-ea"/>
                <a:cs typeface="+mn-cs"/>
              </a:rPr>
              <a:t>AAP « Mixité, Citoyenneté </a:t>
            </a:r>
          </a:p>
          <a:p>
            <a:pPr lvl="0">
              <a:spcBef>
                <a:spcPts val="0"/>
              </a:spcBef>
            </a:pPr>
            <a:r>
              <a:rPr lang="fr-FR" sz="2800" b="1" dirty="0">
                <a:solidFill>
                  <a:prstClr val="white"/>
                </a:solidFill>
                <a:latin typeface="Marianne" panose="02000000000000000000" pitchFamily="50" charset="0"/>
                <a:ea typeface="+mn-ea"/>
                <a:cs typeface="+mn-cs"/>
              </a:rPr>
              <a:t>&amp; Prévention des violences dans le sport</a:t>
            </a:r>
          </a:p>
        </p:txBody>
      </p:sp>
    </p:spTree>
    <p:extLst>
      <p:ext uri="{BB962C8B-B14F-4D97-AF65-F5344CB8AC3E}">
        <p14:creationId xmlns:p14="http://schemas.microsoft.com/office/powerpoint/2010/main" val="174239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6" name="Rectangle 5">
            <a:extLst>
              <a:ext uri="{FF2B5EF4-FFF2-40B4-BE49-F238E27FC236}">
                <a16:creationId xmlns:a16="http://schemas.microsoft.com/office/drawing/2014/main" id="{7B0586CA-71A7-47E0-9451-F88638CA1AEE}"/>
              </a:ext>
            </a:extLst>
          </p:cNvPr>
          <p:cNvSpPr/>
          <p:nvPr/>
        </p:nvSpPr>
        <p:spPr>
          <a:xfrm>
            <a:off x="7404" y="1093716"/>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13" name="Rectangle 12">
            <a:extLst>
              <a:ext uri="{FF2B5EF4-FFF2-40B4-BE49-F238E27FC236}">
                <a16:creationId xmlns:a16="http://schemas.microsoft.com/office/drawing/2014/main" id="{57E8E249-9832-478C-B0DA-3C863812639A}"/>
              </a:ext>
            </a:extLst>
          </p:cNvPr>
          <p:cNvSpPr/>
          <p:nvPr/>
        </p:nvSpPr>
        <p:spPr>
          <a:xfrm>
            <a:off x="150381" y="1225689"/>
            <a:ext cx="9001023" cy="5047536"/>
          </a:xfrm>
          <a:prstGeom prst="rect">
            <a:avLst/>
          </a:prstGeom>
          <a:solidFill>
            <a:schemeClr val="bg1">
              <a:lumMod val="95000"/>
            </a:schemeClr>
          </a:solidFill>
        </p:spPr>
        <p:txBody>
          <a:bodyPr wrap="square">
            <a:spAutoFit/>
          </a:bodyPr>
          <a:lstStyle/>
          <a:p>
            <a:r>
              <a:rPr lang="fr-FR" sz="1400" b="1" dirty="0">
                <a:solidFill>
                  <a:schemeClr val="accent1">
                    <a:lumMod val="75000"/>
                  </a:schemeClr>
                </a:solidFill>
                <a:latin typeface="Marianne" panose="02000000000000000000" pitchFamily="50" charset="0"/>
              </a:rPr>
              <a:t>Focus sur la mise en place d’actions de Préventions et de Lutte contre les violences:</a:t>
            </a:r>
          </a:p>
          <a:p>
            <a:r>
              <a:rPr lang="fr-FR" sz="1400" b="1" dirty="0">
                <a:solidFill>
                  <a:schemeClr val="accent1">
                    <a:lumMod val="75000"/>
                  </a:schemeClr>
                </a:solidFill>
                <a:latin typeface="Marianne" panose="02000000000000000000" pitchFamily="50" charset="0"/>
              </a:rPr>
              <a:t> </a:t>
            </a:r>
          </a:p>
          <a:p>
            <a:pPr marL="742950" lvl="1" indent="-285750">
              <a:buFont typeface="Courier New" panose="02070309020205020404" pitchFamily="49" charset="0"/>
              <a:buChar char="o"/>
            </a:pPr>
            <a:r>
              <a:rPr lang="fr-FR" sz="1400" b="1" dirty="0">
                <a:solidFill>
                  <a:srgbClr val="0070C0"/>
                </a:solidFill>
                <a:latin typeface="Marianne" panose="02000000000000000000" pitchFamily="50" charset="0"/>
              </a:rPr>
              <a:t>Vers les dirigeants et éducateurs:</a:t>
            </a:r>
          </a:p>
          <a:p>
            <a:pPr marL="1200150" lvl="2" indent="-285750">
              <a:buFont typeface="Courier New" panose="02070309020205020404" pitchFamily="49" charset="0"/>
              <a:buChar char="o"/>
            </a:pPr>
            <a:r>
              <a:rPr lang="fr-FR" sz="1400" dirty="0">
                <a:latin typeface="Marianne" panose="02000000000000000000" pitchFamily="50" charset="0"/>
              </a:rPr>
              <a:t>Chaque dirigeant, encadrant, éducateur, doit être sensibilisé à ces enjeux, </a:t>
            </a:r>
          </a:p>
          <a:p>
            <a:pPr marL="1657350" lvl="3" indent="-285750">
              <a:buFont typeface="Courier New" panose="02070309020205020404" pitchFamily="49" charset="0"/>
              <a:buChar char="o"/>
            </a:pPr>
            <a:r>
              <a:rPr lang="fr-FR" sz="1400" dirty="0">
                <a:latin typeface="Marianne" panose="02000000000000000000" pitchFamily="50" charset="0"/>
              </a:rPr>
              <a:t>Pour pouvoir repérer et signaler les comportements, agissements et paroles qui pourraient aller à l’encontre du respect de l’intégrité des pratiquants (</a:t>
            </a:r>
            <a:r>
              <a:rPr lang="fr-FR" sz="1400" dirty="0" err="1">
                <a:latin typeface="Marianne" panose="02000000000000000000" pitchFamily="50" charset="0"/>
              </a:rPr>
              <a:t>cf</a:t>
            </a:r>
            <a:r>
              <a:rPr lang="fr-FR" sz="1400" dirty="0">
                <a:latin typeface="Marianne" panose="02000000000000000000" pitchFamily="50" charset="0"/>
              </a:rPr>
              <a:t> Loi du 8 /03/24)</a:t>
            </a:r>
          </a:p>
          <a:p>
            <a:pPr marL="1657350" lvl="3" indent="-285750">
              <a:buFont typeface="Courier New" panose="02070309020205020404" pitchFamily="49" charset="0"/>
              <a:buChar char="o"/>
            </a:pPr>
            <a:r>
              <a:rPr lang="fr-FR" sz="1400" dirty="0">
                <a:latin typeface="Marianne" panose="02000000000000000000" pitchFamily="50" charset="0"/>
              </a:rPr>
              <a:t>Pour réinterroger ses pratiques, modifier ses comportements</a:t>
            </a:r>
          </a:p>
          <a:p>
            <a:pPr marL="1657350" lvl="3" indent="-285750">
              <a:buFont typeface="Courier New" panose="02070309020205020404" pitchFamily="49" charset="0"/>
              <a:buChar char="o"/>
            </a:pPr>
            <a:r>
              <a:rPr lang="fr-FR" sz="1400" dirty="0">
                <a:latin typeface="Marianne" panose="02000000000000000000" pitchFamily="50" charset="0"/>
              </a:rPr>
              <a:t>Pour se protéger</a:t>
            </a:r>
          </a:p>
          <a:p>
            <a:pPr lvl="2"/>
            <a:r>
              <a:rPr lang="fr-FR" sz="1400" dirty="0">
                <a:solidFill>
                  <a:schemeClr val="accent1">
                    <a:lumMod val="75000"/>
                  </a:schemeClr>
                </a:solidFill>
                <a:latin typeface="Marianne" panose="02000000000000000000" pitchFamily="50" charset="0"/>
              </a:rPr>
              <a:t>                </a:t>
            </a:r>
            <a:r>
              <a:rPr lang="fr-FR" sz="1400" b="1" dirty="0">
                <a:solidFill>
                  <a:schemeClr val="tx2">
                    <a:lumMod val="75000"/>
                  </a:schemeClr>
                </a:solidFill>
                <a:latin typeface="Marianne" panose="02000000000000000000" pitchFamily="50" charset="0"/>
              </a:rPr>
              <a:t>Plan de formation soutenue par la DRAJES : plus de 30 journées</a:t>
            </a:r>
            <a:br>
              <a:rPr lang="fr-FR" sz="1400" b="1" dirty="0">
                <a:solidFill>
                  <a:schemeClr val="tx2">
                    <a:lumMod val="75000"/>
                  </a:schemeClr>
                </a:solidFill>
                <a:latin typeface="Marianne" panose="02000000000000000000" pitchFamily="50" charset="0"/>
              </a:rPr>
            </a:br>
            <a:r>
              <a:rPr lang="fr-FR" sz="1400" b="1" dirty="0">
                <a:solidFill>
                  <a:schemeClr val="tx2">
                    <a:lumMod val="75000"/>
                  </a:schemeClr>
                </a:solidFill>
                <a:latin typeface="Marianne" panose="02000000000000000000" pitchFamily="50" charset="0"/>
              </a:rPr>
              <a:t>                programmées et prises en charge</a:t>
            </a:r>
          </a:p>
          <a:p>
            <a:pPr lvl="2"/>
            <a:endParaRPr lang="fr-FR" sz="1400" b="1" dirty="0">
              <a:solidFill>
                <a:schemeClr val="tx2">
                  <a:lumMod val="75000"/>
                </a:schemeClr>
              </a:solidFill>
              <a:latin typeface="Marianne" panose="02000000000000000000" pitchFamily="50" charset="0"/>
            </a:endParaRPr>
          </a:p>
          <a:p>
            <a:pPr marL="742950" lvl="1" indent="-285750">
              <a:buFont typeface="Courier New" panose="02070309020205020404" pitchFamily="49" charset="0"/>
              <a:buChar char="o"/>
            </a:pPr>
            <a:r>
              <a:rPr lang="fr-FR" sz="1400" b="1" dirty="0">
                <a:solidFill>
                  <a:srgbClr val="0070C0"/>
                </a:solidFill>
                <a:latin typeface="Marianne" panose="02000000000000000000" pitchFamily="50" charset="0"/>
              </a:rPr>
              <a:t>Vers les sportifs, en particulier mineurs</a:t>
            </a:r>
          </a:p>
          <a:p>
            <a:pPr marL="1657350" lvl="3" indent="-285750">
              <a:buFont typeface="Courier New" panose="02070309020205020404" pitchFamily="49" charset="0"/>
              <a:buChar char="o"/>
            </a:pPr>
            <a:r>
              <a:rPr lang="fr-FR" sz="1400" dirty="0">
                <a:latin typeface="Marianne" panose="02000000000000000000" pitchFamily="50" charset="0"/>
              </a:rPr>
              <a:t>Pour leur permettre:</a:t>
            </a:r>
          </a:p>
          <a:p>
            <a:pPr marL="2114550" lvl="4" indent="-285750">
              <a:buFont typeface="Courier New" panose="02070309020205020404" pitchFamily="49" charset="0"/>
              <a:buChar char="o"/>
            </a:pPr>
            <a:r>
              <a:rPr lang="fr-FR" sz="1400" dirty="0">
                <a:latin typeface="Marianne" panose="02000000000000000000" pitchFamily="50" charset="0"/>
              </a:rPr>
              <a:t>De mesurer et comprendre ce qui est acceptable dans le cadre de leur pratique, et ce qui ne l’est pas</a:t>
            </a:r>
          </a:p>
          <a:p>
            <a:pPr marL="2114550" lvl="4" indent="-285750">
              <a:buFont typeface="Courier New" panose="02070309020205020404" pitchFamily="49" charset="0"/>
              <a:buChar char="o"/>
            </a:pPr>
            <a:r>
              <a:rPr lang="fr-FR" sz="1400" dirty="0">
                <a:latin typeface="Marianne" panose="02000000000000000000" pitchFamily="50" charset="0"/>
              </a:rPr>
              <a:t>De dire « stop » à ce qui va à l’encontre du respect de leur intégrité physique et psychologique</a:t>
            </a:r>
          </a:p>
          <a:p>
            <a:pPr marL="2114550" lvl="4" indent="-285750">
              <a:buFont typeface="Courier New" panose="02070309020205020404" pitchFamily="49" charset="0"/>
              <a:buChar char="o"/>
            </a:pPr>
            <a:r>
              <a:rPr lang="fr-FR" sz="1400" dirty="0">
                <a:latin typeface="Marianne" panose="02000000000000000000" pitchFamily="50" charset="0"/>
              </a:rPr>
              <a:t>D’alerter lorsque les comportements subis deviennent source de harcèlement.</a:t>
            </a:r>
          </a:p>
          <a:p>
            <a:pPr lvl="1"/>
            <a:r>
              <a:rPr lang="fr-FR" sz="1400" dirty="0">
                <a:solidFill>
                  <a:schemeClr val="accent1">
                    <a:lumMod val="75000"/>
                  </a:schemeClr>
                </a:solidFill>
                <a:latin typeface="Marianne" panose="02000000000000000000" pitchFamily="50" charset="0"/>
              </a:rPr>
              <a:t>		</a:t>
            </a:r>
            <a:r>
              <a:rPr lang="fr-FR" sz="1400" b="1" dirty="0">
                <a:solidFill>
                  <a:schemeClr val="tx2">
                    <a:lumMod val="75000"/>
                  </a:schemeClr>
                </a:solidFill>
                <a:latin typeface="Marianne" panose="02000000000000000000" pitchFamily="50" charset="0"/>
              </a:rPr>
              <a:t>Aide au financement de bornes interactives au travers de cet AAP. </a:t>
            </a:r>
          </a:p>
          <a:p>
            <a:pPr lvl="1"/>
            <a:r>
              <a:rPr lang="fr-FR" sz="1400" b="1" dirty="0">
                <a:solidFill>
                  <a:schemeClr val="tx2">
                    <a:lumMod val="75000"/>
                  </a:schemeClr>
                </a:solidFill>
                <a:latin typeface="Marianne" panose="02000000000000000000" pitchFamily="50" charset="0"/>
              </a:rPr>
              <a:t>		 Un courrier en téléchargement présente cet outils et  explique les </a:t>
            </a:r>
          </a:p>
          <a:p>
            <a:pPr lvl="1"/>
            <a:r>
              <a:rPr lang="fr-FR" sz="1400" b="1" dirty="0">
                <a:solidFill>
                  <a:schemeClr val="tx2">
                    <a:lumMod val="75000"/>
                  </a:schemeClr>
                </a:solidFill>
                <a:latin typeface="Marianne" panose="02000000000000000000" pitchFamily="50" charset="0"/>
              </a:rPr>
              <a:t>                           modalités  d’acquisitions</a:t>
            </a:r>
          </a:p>
        </p:txBody>
      </p:sp>
      <p:sp>
        <p:nvSpPr>
          <p:cNvPr id="2" name="Flèche : droite 1">
            <a:extLst>
              <a:ext uri="{FF2B5EF4-FFF2-40B4-BE49-F238E27FC236}">
                <a16:creationId xmlns:a16="http://schemas.microsoft.com/office/drawing/2014/main" id="{AB04E1DF-C592-4C32-8A99-DABF013B8310}"/>
              </a:ext>
            </a:extLst>
          </p:cNvPr>
          <p:cNvSpPr/>
          <p:nvPr/>
        </p:nvSpPr>
        <p:spPr>
          <a:xfrm>
            <a:off x="1610319" y="6040719"/>
            <a:ext cx="288032" cy="9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arianne" panose="02000000000000000000" pitchFamily="50" charset="0"/>
            </a:endParaRPr>
          </a:p>
        </p:txBody>
      </p:sp>
      <p:sp>
        <p:nvSpPr>
          <p:cNvPr id="3" name="Flèche : droite 2">
            <a:extLst>
              <a:ext uri="{FF2B5EF4-FFF2-40B4-BE49-F238E27FC236}">
                <a16:creationId xmlns:a16="http://schemas.microsoft.com/office/drawing/2014/main" id="{E18CF553-C5FA-5EE8-02FD-B818D8E90AD2}"/>
              </a:ext>
            </a:extLst>
          </p:cNvPr>
          <p:cNvSpPr/>
          <p:nvPr/>
        </p:nvSpPr>
        <p:spPr>
          <a:xfrm>
            <a:off x="1610319" y="3429000"/>
            <a:ext cx="288032" cy="9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arianne" panose="02000000000000000000" pitchFamily="50" charset="0"/>
            </a:endParaRPr>
          </a:p>
        </p:txBody>
      </p:sp>
      <p:sp>
        <p:nvSpPr>
          <p:cNvPr id="5" name="Titre 1">
            <a:extLst>
              <a:ext uri="{FF2B5EF4-FFF2-40B4-BE49-F238E27FC236}">
                <a16:creationId xmlns:a16="http://schemas.microsoft.com/office/drawing/2014/main" id="{5ABFB618-79DC-2AB5-42BA-11D942143656}"/>
              </a:ext>
            </a:extLst>
          </p:cNvPr>
          <p:cNvSpPr txBox="1">
            <a:spLocks/>
          </p:cNvSpPr>
          <p:nvPr/>
        </p:nvSpPr>
        <p:spPr>
          <a:xfrm>
            <a:off x="-5703" y="45720"/>
            <a:ext cx="9154344" cy="1047996"/>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3600" b="1" dirty="0">
                <a:solidFill>
                  <a:prstClr val="white"/>
                </a:solidFill>
                <a:latin typeface="Marianne" panose="02000000000000000000" pitchFamily="50" charset="0"/>
                <a:ea typeface="+mn-ea"/>
                <a:cs typeface="+mn-cs"/>
              </a:rPr>
              <a:t> </a:t>
            </a:r>
            <a:r>
              <a:rPr lang="fr-FR" sz="2800" b="1" dirty="0">
                <a:solidFill>
                  <a:prstClr val="white"/>
                </a:solidFill>
                <a:latin typeface="Marianne" panose="02000000000000000000" pitchFamily="50" charset="0"/>
                <a:ea typeface="+mn-ea"/>
                <a:cs typeface="+mn-cs"/>
              </a:rPr>
              <a:t>AAP « Mixité, Citoyenneté </a:t>
            </a:r>
          </a:p>
          <a:p>
            <a:pPr lvl="0">
              <a:spcBef>
                <a:spcPts val="0"/>
              </a:spcBef>
            </a:pPr>
            <a:r>
              <a:rPr lang="fr-FR" sz="2800" b="1" dirty="0">
                <a:solidFill>
                  <a:prstClr val="white"/>
                </a:solidFill>
                <a:latin typeface="Marianne" panose="02000000000000000000" pitchFamily="50" charset="0"/>
                <a:ea typeface="+mn-ea"/>
                <a:cs typeface="+mn-cs"/>
              </a:rPr>
              <a:t>&amp; Prévention des violences dans le sport</a:t>
            </a:r>
          </a:p>
        </p:txBody>
      </p:sp>
    </p:spTree>
    <p:extLst>
      <p:ext uri="{BB962C8B-B14F-4D97-AF65-F5344CB8AC3E}">
        <p14:creationId xmlns:p14="http://schemas.microsoft.com/office/powerpoint/2010/main" val="25889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6" name="Rectangle 5">
            <a:extLst>
              <a:ext uri="{FF2B5EF4-FFF2-40B4-BE49-F238E27FC236}">
                <a16:creationId xmlns:a16="http://schemas.microsoft.com/office/drawing/2014/main" id="{7B0586CA-71A7-47E0-9451-F88638CA1AEE}"/>
              </a:ext>
            </a:extLst>
          </p:cNvPr>
          <p:cNvSpPr/>
          <p:nvPr/>
        </p:nvSpPr>
        <p:spPr>
          <a:xfrm>
            <a:off x="7404" y="1093716"/>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2" name="Rectangle 1">
            <a:extLst>
              <a:ext uri="{FF2B5EF4-FFF2-40B4-BE49-F238E27FC236}">
                <a16:creationId xmlns:a16="http://schemas.microsoft.com/office/drawing/2014/main" id="{161E7F1A-D201-4F62-8942-EE4C9836150E}"/>
              </a:ext>
            </a:extLst>
          </p:cNvPr>
          <p:cNvSpPr/>
          <p:nvPr/>
        </p:nvSpPr>
        <p:spPr>
          <a:xfrm>
            <a:off x="683568" y="1268760"/>
            <a:ext cx="8460432" cy="6124754"/>
          </a:xfrm>
          <a:prstGeom prst="rect">
            <a:avLst/>
          </a:prstGeom>
        </p:spPr>
        <p:txBody>
          <a:bodyPr wrap="square">
            <a:spAutoFit/>
          </a:bodyPr>
          <a:lstStyle/>
          <a:p>
            <a:endParaRPr lang="fr-FR" dirty="0">
              <a:latin typeface="Marianne" panose="02000000000000000000" pitchFamily="50" charset="0"/>
            </a:endParaRPr>
          </a:p>
          <a:p>
            <a:r>
              <a:rPr lang="fr-FR" sz="2400" b="1" dirty="0">
                <a:solidFill>
                  <a:schemeClr val="tx2">
                    <a:lumMod val="75000"/>
                  </a:schemeClr>
                </a:solidFill>
                <a:latin typeface="Marianne" panose="02000000000000000000" pitchFamily="50" charset="0"/>
              </a:rPr>
              <a:t>Les structures éligibles </a:t>
            </a:r>
          </a:p>
          <a:p>
            <a:endParaRPr lang="fr-FR" sz="2000" b="1" dirty="0">
              <a:solidFill>
                <a:schemeClr val="tx2">
                  <a:lumMod val="75000"/>
                </a:schemeClr>
              </a:solidFill>
              <a:latin typeface="Marianne" panose="02000000000000000000" pitchFamily="50" charset="0"/>
            </a:endParaRPr>
          </a:p>
          <a:p>
            <a:pPr marL="285750" indent="-285750">
              <a:buFont typeface="Courier New" panose="02070309020205020404" pitchFamily="49" charset="0"/>
              <a:buChar char="o"/>
            </a:pPr>
            <a:r>
              <a:rPr lang="fr-FR" dirty="0">
                <a:solidFill>
                  <a:schemeClr val="tx2">
                    <a:lumMod val="75000"/>
                  </a:schemeClr>
                </a:solidFill>
                <a:latin typeface="Marianne" panose="02000000000000000000" pitchFamily="50" charset="0"/>
              </a:rPr>
              <a:t>Clubs et associations sportives</a:t>
            </a:r>
          </a:p>
          <a:p>
            <a:pPr marL="285750" indent="-285750">
              <a:buFont typeface="Courier New" panose="02070309020205020404" pitchFamily="49" charset="0"/>
              <a:buChar char="o"/>
            </a:pPr>
            <a:r>
              <a:rPr lang="fr-FR" dirty="0">
                <a:solidFill>
                  <a:schemeClr val="tx2">
                    <a:lumMod val="75000"/>
                  </a:schemeClr>
                </a:solidFill>
                <a:latin typeface="Marianne" panose="02000000000000000000" pitchFamily="50" charset="0"/>
              </a:rPr>
              <a:t>Les Comités régionaux/ligue et Comités départementaux</a:t>
            </a:r>
          </a:p>
          <a:p>
            <a:pPr marL="285750" indent="-285750">
              <a:buFont typeface="Courier New" panose="02070309020205020404" pitchFamily="49" charset="0"/>
              <a:buChar char="o"/>
            </a:pPr>
            <a:r>
              <a:rPr lang="fr-FR" dirty="0">
                <a:solidFill>
                  <a:schemeClr val="tx2">
                    <a:lumMod val="75000"/>
                  </a:schemeClr>
                </a:solidFill>
                <a:latin typeface="Marianne" panose="02000000000000000000" pitchFamily="50" charset="0"/>
              </a:rPr>
              <a:t>Les Comités départementaux et régionaux Olympiques (CROS-CDOS)</a:t>
            </a:r>
          </a:p>
          <a:p>
            <a:pPr marL="285750" indent="-285750">
              <a:buFont typeface="Courier New" panose="02070309020205020404" pitchFamily="49" charset="0"/>
              <a:buChar char="o"/>
            </a:pPr>
            <a:r>
              <a:rPr lang="fr-FR" dirty="0">
                <a:solidFill>
                  <a:schemeClr val="tx2">
                    <a:lumMod val="75000"/>
                  </a:schemeClr>
                </a:solidFill>
                <a:latin typeface="Marianne" panose="02000000000000000000" pitchFamily="50" charset="0"/>
              </a:rPr>
              <a:t>Les associations locales qui œuvrent dans le domaine de la santé et de la lutte contre toutes les formes de violences dans le sport</a:t>
            </a:r>
          </a:p>
          <a:p>
            <a:pPr marL="342900" indent="-342900">
              <a:buFont typeface="Wingdings" panose="05000000000000000000" pitchFamily="2" charset="2"/>
              <a:buChar char="ü"/>
            </a:pPr>
            <a:endParaRPr lang="fr-FR" dirty="0">
              <a:solidFill>
                <a:schemeClr val="tx2">
                  <a:lumMod val="75000"/>
                </a:schemeClr>
              </a:solidFill>
              <a:latin typeface="Marianne" panose="02000000000000000000" pitchFamily="50" charset="0"/>
            </a:endParaRPr>
          </a:p>
          <a:p>
            <a:pPr marL="285750" indent="-285750">
              <a:buFont typeface="Wingdings" panose="05000000000000000000" pitchFamily="2" charset="2"/>
              <a:buChar char="ü"/>
            </a:pPr>
            <a:r>
              <a:rPr lang="fr-FR" dirty="0">
                <a:solidFill>
                  <a:schemeClr val="tx2">
                    <a:lumMod val="75000"/>
                  </a:schemeClr>
                </a:solidFill>
                <a:latin typeface="Marianne" panose="02000000000000000000" pitchFamily="50" charset="0"/>
              </a:rPr>
              <a:t>Dès lors que </a:t>
            </a:r>
            <a:r>
              <a:rPr lang="fr-FR" b="1" dirty="0">
                <a:solidFill>
                  <a:schemeClr val="tx2">
                    <a:lumMod val="75000"/>
                  </a:schemeClr>
                </a:solidFill>
                <a:latin typeface="Marianne" panose="02000000000000000000" pitchFamily="50" charset="0"/>
              </a:rPr>
              <a:t>le projet est mis en œuvre au sein du territoire régional.</a:t>
            </a:r>
          </a:p>
          <a:p>
            <a:pPr marL="285750" lvl="0" indent="-285750">
              <a:buFont typeface="Wingdings" panose="05000000000000000000" pitchFamily="2" charset="2"/>
              <a:buChar char="ü"/>
            </a:pPr>
            <a:r>
              <a:rPr lang="fr-FR" dirty="0">
                <a:solidFill>
                  <a:schemeClr val="tx2">
                    <a:lumMod val="75000"/>
                  </a:schemeClr>
                </a:solidFill>
                <a:latin typeface="Marianne" panose="02000000000000000000" pitchFamily="50" charset="0"/>
              </a:rPr>
              <a:t>Dès lors qu’elle s’engage à </a:t>
            </a:r>
            <a:r>
              <a:rPr lang="fr-FR" b="1" dirty="0">
                <a:solidFill>
                  <a:schemeClr val="tx2">
                    <a:lumMod val="75000"/>
                  </a:schemeClr>
                </a:solidFill>
                <a:latin typeface="Marianne" panose="02000000000000000000" pitchFamily="50" charset="0"/>
              </a:rPr>
              <a:t>respecter les termes du Contrat d’Engagement Républicain (CER).</a:t>
            </a:r>
          </a:p>
          <a:p>
            <a:r>
              <a:rPr lang="fr-FR" dirty="0">
                <a:solidFill>
                  <a:schemeClr val="tx2">
                    <a:lumMod val="75000"/>
                  </a:schemeClr>
                </a:solidFill>
                <a:latin typeface="Marianne" panose="02000000000000000000" pitchFamily="50" charset="0"/>
              </a:rPr>
              <a:t> </a:t>
            </a:r>
          </a:p>
          <a:p>
            <a:r>
              <a:rPr lang="fr-FR" dirty="0">
                <a:solidFill>
                  <a:schemeClr val="tx2">
                    <a:lumMod val="75000"/>
                  </a:schemeClr>
                </a:solidFill>
                <a:latin typeface="Marianne" panose="02000000000000000000" pitchFamily="50" charset="0"/>
              </a:rPr>
              <a:t>Avec une attention particulière  portée sur les territoires prioritaires de la politique de la ville (QPV) et les zones de revitalisation rurale (ZRR).</a:t>
            </a:r>
          </a:p>
          <a:p>
            <a:endParaRPr lang="fr-FR" dirty="0">
              <a:solidFill>
                <a:schemeClr val="tx2">
                  <a:lumMod val="75000"/>
                </a:schemeClr>
              </a:solidFill>
              <a:latin typeface="Marianne" panose="02000000000000000000" pitchFamily="50" charset="0"/>
            </a:endParaRPr>
          </a:p>
          <a:p>
            <a:endParaRPr lang="fr-FR" dirty="0">
              <a:latin typeface="Marianne" panose="02000000000000000000" pitchFamily="50" charset="0"/>
            </a:endParaRPr>
          </a:p>
          <a:p>
            <a:endParaRPr lang="fr-FR" dirty="0">
              <a:latin typeface="Marianne" panose="02000000000000000000" pitchFamily="50" charset="0"/>
            </a:endParaRPr>
          </a:p>
          <a:p>
            <a:pPr marL="285750" indent="-285750">
              <a:buFont typeface="Courier New" panose="02070309020205020404" pitchFamily="49" charset="0"/>
              <a:buChar char="o"/>
            </a:pPr>
            <a:endParaRPr lang="fr-FR" sz="1600" dirty="0">
              <a:latin typeface="Marianne" panose="02000000000000000000" pitchFamily="50" charset="0"/>
            </a:endParaRPr>
          </a:p>
          <a:p>
            <a:pPr marL="285750" indent="-285750">
              <a:buFont typeface="Courier New" panose="02070309020205020404" pitchFamily="49" charset="0"/>
              <a:buChar char="o"/>
            </a:pPr>
            <a:endParaRPr lang="fr-FR" dirty="0">
              <a:latin typeface="Marianne" panose="02000000000000000000" pitchFamily="50" charset="0"/>
            </a:endParaRPr>
          </a:p>
          <a:p>
            <a:endParaRPr lang="fr-FR" dirty="0">
              <a:latin typeface="Marianne" panose="02000000000000000000" pitchFamily="50" charset="0"/>
            </a:endParaRPr>
          </a:p>
        </p:txBody>
      </p:sp>
      <p:sp>
        <p:nvSpPr>
          <p:cNvPr id="3" name="Titre 1">
            <a:extLst>
              <a:ext uri="{FF2B5EF4-FFF2-40B4-BE49-F238E27FC236}">
                <a16:creationId xmlns:a16="http://schemas.microsoft.com/office/drawing/2014/main" id="{42E9B6B7-33D7-5B9B-DE67-24D42FD79FB6}"/>
              </a:ext>
            </a:extLst>
          </p:cNvPr>
          <p:cNvSpPr txBox="1">
            <a:spLocks/>
          </p:cNvSpPr>
          <p:nvPr/>
        </p:nvSpPr>
        <p:spPr>
          <a:xfrm>
            <a:off x="-5703" y="45720"/>
            <a:ext cx="9154344" cy="1047996"/>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3600" b="1" dirty="0">
                <a:solidFill>
                  <a:prstClr val="white"/>
                </a:solidFill>
                <a:latin typeface="Marianne" panose="02000000000000000000" pitchFamily="50" charset="0"/>
                <a:ea typeface="+mn-ea"/>
                <a:cs typeface="+mn-cs"/>
              </a:rPr>
              <a:t> </a:t>
            </a:r>
            <a:r>
              <a:rPr lang="fr-FR" sz="2800" b="1" dirty="0">
                <a:solidFill>
                  <a:prstClr val="white"/>
                </a:solidFill>
                <a:latin typeface="Marianne" panose="02000000000000000000" pitchFamily="50" charset="0"/>
                <a:ea typeface="+mn-ea"/>
                <a:cs typeface="+mn-cs"/>
              </a:rPr>
              <a:t>AAP « Mixité, Citoyenneté </a:t>
            </a:r>
          </a:p>
          <a:p>
            <a:pPr lvl="0">
              <a:spcBef>
                <a:spcPts val="0"/>
              </a:spcBef>
            </a:pPr>
            <a:r>
              <a:rPr lang="fr-FR" sz="2800" b="1" dirty="0">
                <a:solidFill>
                  <a:prstClr val="white"/>
                </a:solidFill>
                <a:latin typeface="Marianne" panose="02000000000000000000" pitchFamily="50" charset="0"/>
                <a:ea typeface="+mn-ea"/>
                <a:cs typeface="+mn-cs"/>
              </a:rPr>
              <a:t>&amp; Prévention des violences dans le sport</a:t>
            </a:r>
          </a:p>
        </p:txBody>
      </p:sp>
    </p:spTree>
    <p:extLst>
      <p:ext uri="{BB962C8B-B14F-4D97-AF65-F5344CB8AC3E}">
        <p14:creationId xmlns:p14="http://schemas.microsoft.com/office/powerpoint/2010/main" val="75720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6" name="Rectangle 5">
            <a:extLst>
              <a:ext uri="{FF2B5EF4-FFF2-40B4-BE49-F238E27FC236}">
                <a16:creationId xmlns:a16="http://schemas.microsoft.com/office/drawing/2014/main" id="{7B0586CA-71A7-47E0-9451-F88638CA1AEE}"/>
              </a:ext>
            </a:extLst>
          </p:cNvPr>
          <p:cNvSpPr/>
          <p:nvPr/>
        </p:nvSpPr>
        <p:spPr>
          <a:xfrm>
            <a:off x="7404" y="1093716"/>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2" name="Rectangle 1">
            <a:extLst>
              <a:ext uri="{FF2B5EF4-FFF2-40B4-BE49-F238E27FC236}">
                <a16:creationId xmlns:a16="http://schemas.microsoft.com/office/drawing/2014/main" id="{161E7F1A-D201-4F62-8942-EE4C9836150E}"/>
              </a:ext>
            </a:extLst>
          </p:cNvPr>
          <p:cNvSpPr/>
          <p:nvPr/>
        </p:nvSpPr>
        <p:spPr>
          <a:xfrm>
            <a:off x="349188" y="1164722"/>
            <a:ext cx="8615300" cy="5509200"/>
          </a:xfrm>
          <a:prstGeom prst="rect">
            <a:avLst/>
          </a:prstGeom>
        </p:spPr>
        <p:txBody>
          <a:bodyPr wrap="square">
            <a:spAutoFit/>
          </a:bodyPr>
          <a:lstStyle/>
          <a:p>
            <a:endParaRPr lang="fr-FR" sz="1600" dirty="0">
              <a:latin typeface="Marianne" panose="02000000000000000000" pitchFamily="50" charset="0"/>
            </a:endParaRPr>
          </a:p>
          <a:p>
            <a:r>
              <a:rPr lang="fr-FR" sz="1600" b="1" dirty="0">
                <a:solidFill>
                  <a:schemeClr val="tx2">
                    <a:lumMod val="75000"/>
                  </a:schemeClr>
                </a:solidFill>
                <a:latin typeface="Marianne" panose="02000000000000000000" pitchFamily="50" charset="0"/>
              </a:rPr>
              <a:t>Financement 2026</a:t>
            </a:r>
          </a:p>
          <a:p>
            <a:endParaRPr lang="fr-FR" sz="1600" b="1" dirty="0">
              <a:solidFill>
                <a:schemeClr val="tx2">
                  <a:lumMod val="75000"/>
                </a:schemeClr>
              </a:solidFill>
              <a:latin typeface="Marianne" panose="02000000000000000000" pitchFamily="50" charset="0"/>
            </a:endParaRPr>
          </a:p>
          <a:p>
            <a:r>
              <a:rPr lang="fr-FR" sz="1600" b="0" i="0" u="none" strike="noStrike" baseline="0" dirty="0">
                <a:solidFill>
                  <a:schemeClr val="tx2">
                    <a:lumMod val="75000"/>
                  </a:schemeClr>
                </a:solidFill>
                <a:latin typeface="Marianne" panose="02000000000000000000" pitchFamily="50" charset="0"/>
              </a:rPr>
              <a:t>Dans le Grand Est, afin de renforcer la capacité à agir, le choix a été fait de </a:t>
            </a:r>
            <a:r>
              <a:rPr lang="fr-FR" sz="1600" b="1" i="0" u="none" strike="noStrike" baseline="0" dirty="0">
                <a:solidFill>
                  <a:schemeClr val="tx2">
                    <a:lumMod val="75000"/>
                  </a:schemeClr>
                </a:solidFill>
                <a:latin typeface="Marianne" panose="02000000000000000000" pitchFamily="50" charset="0"/>
              </a:rPr>
              <a:t>mettre en synergie:</a:t>
            </a:r>
          </a:p>
          <a:p>
            <a:pPr marL="742950" lvl="1" indent="-285750">
              <a:buFont typeface="Arial" panose="020B0604020202020204" pitchFamily="34" charset="0"/>
              <a:buChar char="•"/>
            </a:pPr>
            <a:r>
              <a:rPr lang="fr-FR" sz="1600" b="1" i="0" u="none" strike="noStrike" baseline="0" dirty="0">
                <a:solidFill>
                  <a:schemeClr val="tx2">
                    <a:lumMod val="75000"/>
                  </a:schemeClr>
                </a:solidFill>
                <a:latin typeface="Marianne" panose="02000000000000000000" pitchFamily="50" charset="0"/>
              </a:rPr>
              <a:t>les ressources ministérielles</a:t>
            </a:r>
          </a:p>
          <a:p>
            <a:pPr marL="742950" lvl="1" indent="-285750">
              <a:buFont typeface="Arial" panose="020B0604020202020204" pitchFamily="34" charset="0"/>
              <a:buChar char="•"/>
            </a:pPr>
            <a:r>
              <a:rPr lang="fr-FR" sz="1600" b="1" i="0" u="none" strike="noStrike" baseline="0" dirty="0">
                <a:solidFill>
                  <a:schemeClr val="tx2">
                    <a:lumMod val="75000"/>
                  </a:schemeClr>
                </a:solidFill>
                <a:latin typeface="Marianne" panose="02000000000000000000" pitchFamily="50" charset="0"/>
              </a:rPr>
              <a:t>et les ressources déléguées par l’ANS</a:t>
            </a:r>
          </a:p>
          <a:p>
            <a:pPr marL="285750" indent="-285750">
              <a:buFontTx/>
              <a:buChar char="-"/>
            </a:pPr>
            <a:endParaRPr lang="fr-FR" sz="1600" b="1" dirty="0">
              <a:solidFill>
                <a:schemeClr val="tx2">
                  <a:lumMod val="75000"/>
                </a:schemeClr>
              </a:solidFill>
              <a:latin typeface="Marianne" panose="02000000000000000000" pitchFamily="50" charset="0"/>
            </a:endParaRPr>
          </a:p>
          <a:p>
            <a:r>
              <a:rPr lang="fr-FR" sz="1600" b="1" i="0" u="none" strike="noStrike" baseline="0" dirty="0">
                <a:solidFill>
                  <a:schemeClr val="tx2">
                    <a:lumMod val="75000"/>
                  </a:schemeClr>
                </a:solidFill>
                <a:latin typeface="Marianne" panose="02000000000000000000" pitchFamily="50" charset="0"/>
              </a:rPr>
              <a:t>Sur cet AAP conjoint « Mixité, Citoyenneté &amp; Prévention des violences da</a:t>
            </a:r>
            <a:r>
              <a:rPr lang="fr-FR" sz="1600" b="1" dirty="0">
                <a:solidFill>
                  <a:schemeClr val="tx2">
                    <a:lumMod val="75000"/>
                  </a:schemeClr>
                </a:solidFill>
                <a:latin typeface="Marianne" panose="02000000000000000000" pitchFamily="50" charset="0"/>
              </a:rPr>
              <a:t>ns le sport »:</a:t>
            </a:r>
            <a:endParaRPr lang="fr-FR" sz="1600" dirty="0">
              <a:solidFill>
                <a:schemeClr val="tx2">
                  <a:lumMod val="75000"/>
                </a:schemeClr>
              </a:solidFill>
              <a:latin typeface="Marianne" panose="02000000000000000000" pitchFamily="50" charset="0"/>
            </a:endParaRPr>
          </a:p>
          <a:p>
            <a:endParaRPr lang="fr-FR" sz="1600" b="1" dirty="0">
              <a:solidFill>
                <a:schemeClr val="tx2">
                  <a:lumMod val="75000"/>
                </a:schemeClr>
              </a:solidFill>
              <a:latin typeface="Marianne" panose="02000000000000000000" pitchFamily="50" charset="0"/>
            </a:endParaRPr>
          </a:p>
          <a:p>
            <a:pPr marL="285750" indent="-285750">
              <a:buFont typeface="Wingdings" panose="05000000000000000000" pitchFamily="2" charset="2"/>
              <a:buChar char="§"/>
            </a:pPr>
            <a:r>
              <a:rPr lang="fr-FR" sz="1600" b="1" dirty="0">
                <a:solidFill>
                  <a:schemeClr val="tx2">
                    <a:lumMod val="75000"/>
                  </a:schemeClr>
                </a:solidFill>
                <a:latin typeface="Marianne" panose="02000000000000000000" pitchFamily="50" charset="0"/>
              </a:rPr>
              <a:t>Le territoire du Grand Est dispose ainsi, d’une enveloppe de 250 000 €</a:t>
            </a:r>
          </a:p>
          <a:p>
            <a:pPr marL="742950" lvl="1" indent="-285750">
              <a:buFont typeface="Arial" panose="020B0604020202020204" pitchFamily="34" charset="0"/>
              <a:buChar char="•"/>
            </a:pPr>
            <a:r>
              <a:rPr lang="fr-FR" sz="1600" dirty="0">
                <a:solidFill>
                  <a:schemeClr val="tx2">
                    <a:lumMod val="75000"/>
                  </a:schemeClr>
                </a:solidFill>
                <a:latin typeface="Marianne" panose="02000000000000000000" pitchFamily="50" charset="0"/>
              </a:rPr>
              <a:t>180 000 € dans le cadre du projet sportif territorial (PST)</a:t>
            </a:r>
          </a:p>
          <a:p>
            <a:pPr marL="742950" lvl="1" indent="-285750">
              <a:buFont typeface="Arial" panose="020B0604020202020204" pitchFamily="34" charset="0"/>
              <a:buChar char="•"/>
            </a:pPr>
            <a:r>
              <a:rPr lang="fr-FR" sz="1600" dirty="0">
                <a:solidFill>
                  <a:schemeClr val="tx2">
                    <a:lumMod val="75000"/>
                  </a:schemeClr>
                </a:solidFill>
                <a:latin typeface="Marianne" panose="02000000000000000000" pitchFamily="50" charset="0"/>
              </a:rPr>
              <a:t>70 000 € de crédits ministériels (BOP 219) orientés vers cette politique publique prioritaire. </a:t>
            </a:r>
          </a:p>
          <a:p>
            <a:endParaRPr lang="fr-FR" sz="1600" dirty="0">
              <a:solidFill>
                <a:schemeClr val="tx2">
                  <a:lumMod val="75000"/>
                </a:schemeClr>
              </a:solidFill>
              <a:latin typeface="Marianne" panose="02000000000000000000" pitchFamily="50" charset="0"/>
            </a:endParaRPr>
          </a:p>
          <a:p>
            <a:pPr marL="285750" indent="-285750">
              <a:buFont typeface="Wingdings" panose="05000000000000000000" pitchFamily="2" charset="2"/>
              <a:buChar char="§"/>
            </a:pPr>
            <a:r>
              <a:rPr lang="fr-FR" sz="1600" b="1" dirty="0">
                <a:solidFill>
                  <a:schemeClr val="tx2">
                    <a:lumMod val="75000"/>
                  </a:schemeClr>
                </a:solidFill>
                <a:latin typeface="Marianne" panose="02000000000000000000" pitchFamily="50" charset="0"/>
              </a:rPr>
              <a:t>Le seuil de financement est fixé à 1500 €</a:t>
            </a:r>
          </a:p>
          <a:p>
            <a:r>
              <a:rPr lang="fr-FR" sz="1600" b="1" dirty="0">
                <a:solidFill>
                  <a:schemeClr val="tx2">
                    <a:lumMod val="75000"/>
                  </a:schemeClr>
                </a:solidFill>
                <a:latin typeface="Marianne" panose="02000000000000000000" pitchFamily="50" charset="0"/>
              </a:rPr>
              <a:t>      (abaissé à 1000 euros pour les structures en ZRR)</a:t>
            </a:r>
            <a:endParaRPr lang="fr-FR" sz="1600" dirty="0">
              <a:solidFill>
                <a:schemeClr val="tx2">
                  <a:lumMod val="75000"/>
                </a:schemeClr>
              </a:solidFill>
              <a:latin typeface="Marianne" panose="02000000000000000000" pitchFamily="50" charset="0"/>
            </a:endParaRPr>
          </a:p>
          <a:p>
            <a:endParaRPr lang="fr-FR" sz="1600" dirty="0">
              <a:latin typeface="Marianne" panose="02000000000000000000" pitchFamily="50" charset="0"/>
            </a:endParaRPr>
          </a:p>
          <a:p>
            <a:pPr marL="285750" indent="-285750">
              <a:buFont typeface="Courier New" panose="02070309020205020404" pitchFamily="49" charset="0"/>
              <a:buChar char="o"/>
            </a:pPr>
            <a:endParaRPr lang="fr-FR" sz="1600" dirty="0">
              <a:latin typeface="Marianne" panose="02000000000000000000" pitchFamily="50" charset="0"/>
            </a:endParaRPr>
          </a:p>
          <a:p>
            <a:pPr marL="285750" indent="-285750">
              <a:buFont typeface="Courier New" panose="02070309020205020404" pitchFamily="49" charset="0"/>
              <a:buChar char="o"/>
            </a:pPr>
            <a:endParaRPr lang="fr-FR" sz="1600" dirty="0">
              <a:latin typeface="Marianne" panose="02000000000000000000" pitchFamily="50" charset="0"/>
            </a:endParaRPr>
          </a:p>
          <a:p>
            <a:endParaRPr lang="fr-FR" sz="1600" dirty="0">
              <a:latin typeface="Marianne" panose="02000000000000000000" pitchFamily="50" charset="0"/>
            </a:endParaRPr>
          </a:p>
        </p:txBody>
      </p:sp>
      <p:sp>
        <p:nvSpPr>
          <p:cNvPr id="3" name="Titre 1">
            <a:extLst>
              <a:ext uri="{FF2B5EF4-FFF2-40B4-BE49-F238E27FC236}">
                <a16:creationId xmlns:a16="http://schemas.microsoft.com/office/drawing/2014/main" id="{6D9ABF81-BC7A-71B5-6EA2-C685A2FEBBED}"/>
              </a:ext>
            </a:extLst>
          </p:cNvPr>
          <p:cNvSpPr txBox="1">
            <a:spLocks/>
          </p:cNvSpPr>
          <p:nvPr/>
        </p:nvSpPr>
        <p:spPr>
          <a:xfrm>
            <a:off x="-5703" y="45720"/>
            <a:ext cx="9154344" cy="1047996"/>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3600" b="1" dirty="0">
                <a:solidFill>
                  <a:prstClr val="white"/>
                </a:solidFill>
                <a:latin typeface="Marianne" panose="02000000000000000000" pitchFamily="50" charset="0"/>
                <a:ea typeface="+mn-ea"/>
                <a:cs typeface="+mn-cs"/>
              </a:rPr>
              <a:t> </a:t>
            </a:r>
            <a:r>
              <a:rPr lang="fr-FR" sz="2800" b="1" dirty="0">
                <a:solidFill>
                  <a:prstClr val="white"/>
                </a:solidFill>
                <a:latin typeface="Marianne" panose="02000000000000000000" pitchFamily="50" charset="0"/>
                <a:ea typeface="+mn-ea"/>
                <a:cs typeface="+mn-cs"/>
              </a:rPr>
              <a:t>AAP « Mixité, Citoyenneté </a:t>
            </a:r>
          </a:p>
          <a:p>
            <a:pPr lvl="0">
              <a:spcBef>
                <a:spcPts val="0"/>
              </a:spcBef>
            </a:pPr>
            <a:r>
              <a:rPr lang="fr-FR" sz="2800" b="1" dirty="0">
                <a:solidFill>
                  <a:prstClr val="white"/>
                </a:solidFill>
                <a:latin typeface="Marianne" panose="02000000000000000000" pitchFamily="50" charset="0"/>
                <a:ea typeface="+mn-ea"/>
                <a:cs typeface="+mn-cs"/>
              </a:rPr>
              <a:t>&amp; Prévention des violences dans le sport</a:t>
            </a:r>
          </a:p>
        </p:txBody>
      </p:sp>
    </p:spTree>
    <p:extLst>
      <p:ext uri="{BB962C8B-B14F-4D97-AF65-F5344CB8AC3E}">
        <p14:creationId xmlns:p14="http://schemas.microsoft.com/office/powerpoint/2010/main" val="341296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6" name="Rectangle 5">
            <a:extLst>
              <a:ext uri="{FF2B5EF4-FFF2-40B4-BE49-F238E27FC236}">
                <a16:creationId xmlns:a16="http://schemas.microsoft.com/office/drawing/2014/main" id="{7B0586CA-71A7-47E0-9451-F88638CA1AEE}"/>
              </a:ext>
            </a:extLst>
          </p:cNvPr>
          <p:cNvSpPr/>
          <p:nvPr/>
        </p:nvSpPr>
        <p:spPr>
          <a:xfrm>
            <a:off x="7404" y="1093716"/>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2" name="Rectangle 1">
            <a:extLst>
              <a:ext uri="{FF2B5EF4-FFF2-40B4-BE49-F238E27FC236}">
                <a16:creationId xmlns:a16="http://schemas.microsoft.com/office/drawing/2014/main" id="{161E7F1A-D201-4F62-8942-EE4C9836150E}"/>
              </a:ext>
            </a:extLst>
          </p:cNvPr>
          <p:cNvSpPr/>
          <p:nvPr/>
        </p:nvSpPr>
        <p:spPr>
          <a:xfrm>
            <a:off x="349188" y="1139435"/>
            <a:ext cx="8460432" cy="7109639"/>
          </a:xfrm>
          <a:prstGeom prst="rect">
            <a:avLst/>
          </a:prstGeom>
        </p:spPr>
        <p:txBody>
          <a:bodyPr wrap="square">
            <a:spAutoFit/>
          </a:bodyPr>
          <a:lstStyle/>
          <a:p>
            <a:endParaRPr lang="fr-FR" dirty="0">
              <a:latin typeface="Marianne" panose="02000000000000000000" pitchFamily="50" charset="0"/>
            </a:endParaRPr>
          </a:p>
          <a:p>
            <a:r>
              <a:rPr lang="fr-FR" sz="2400" b="1" dirty="0">
                <a:solidFill>
                  <a:schemeClr val="tx2">
                    <a:lumMod val="75000"/>
                  </a:schemeClr>
                </a:solidFill>
                <a:latin typeface="Marianne" panose="02000000000000000000" pitchFamily="50" charset="0"/>
              </a:rPr>
              <a:t>Calendrier: </a:t>
            </a:r>
          </a:p>
          <a:p>
            <a:endParaRPr lang="fr-FR" dirty="0">
              <a:latin typeface="Marianne" panose="02000000000000000000" pitchFamily="50" charset="0"/>
            </a:endParaRPr>
          </a:p>
          <a:p>
            <a:pPr marL="285750" lvl="0" indent="-285750">
              <a:buFont typeface="Courier New" panose="02070309020205020404" pitchFamily="49" charset="0"/>
              <a:buChar char="o"/>
            </a:pPr>
            <a:r>
              <a:rPr lang="fr-FR" sz="2000" b="1" dirty="0">
                <a:solidFill>
                  <a:schemeClr val="tx2">
                    <a:lumMod val="75000"/>
                  </a:schemeClr>
                </a:solidFill>
                <a:latin typeface="Marianne" panose="02000000000000000000" pitchFamily="50" charset="0"/>
              </a:rPr>
              <a:t>29 avril au 31 mai 2026</a:t>
            </a:r>
            <a:r>
              <a:rPr lang="fr-FR" sz="2000" dirty="0">
                <a:solidFill>
                  <a:schemeClr val="tx2">
                    <a:lumMod val="75000"/>
                  </a:schemeClr>
                </a:solidFill>
                <a:latin typeface="Marianne" panose="02000000000000000000" pitchFamily="50" charset="0"/>
              </a:rPr>
              <a:t> : </a:t>
            </a:r>
            <a:r>
              <a:rPr lang="fr-FR" sz="2000" dirty="0">
                <a:latin typeface="Marianne" panose="02000000000000000000" pitchFamily="50" charset="0"/>
              </a:rPr>
              <a:t>campagne d’Appel à Projets et dépôts des dossiers de façon dématérialisée via le Compte Asso </a:t>
            </a:r>
          </a:p>
          <a:p>
            <a:pPr lvl="0"/>
            <a:endParaRPr lang="fr-FR" sz="1200" dirty="0">
              <a:latin typeface="Marianne" panose="02000000000000000000" pitchFamily="50" charset="0"/>
            </a:endParaRPr>
          </a:p>
          <a:p>
            <a:pPr marL="285750" lvl="0" indent="-285750">
              <a:buFont typeface="Courier New" panose="02070309020205020404" pitchFamily="49" charset="0"/>
              <a:buChar char="o"/>
            </a:pPr>
            <a:r>
              <a:rPr lang="fr-FR" sz="2000" dirty="0">
                <a:solidFill>
                  <a:schemeClr val="tx2">
                    <a:lumMod val="75000"/>
                  </a:schemeClr>
                </a:solidFill>
                <a:latin typeface="Marianne" panose="02000000000000000000" pitchFamily="50" charset="0"/>
              </a:rPr>
              <a:t>Du 1er juin à fin juin 2026 </a:t>
            </a:r>
            <a:r>
              <a:rPr lang="fr-FR" sz="2000" dirty="0">
                <a:latin typeface="Marianne" panose="02000000000000000000" pitchFamily="50" charset="0"/>
              </a:rPr>
              <a:t>: phase d’instruction des demandes par les SDJES et la DRAJES </a:t>
            </a:r>
          </a:p>
          <a:p>
            <a:pPr lvl="0"/>
            <a:endParaRPr lang="fr-FR" sz="1200" dirty="0">
              <a:latin typeface="Marianne" panose="02000000000000000000" pitchFamily="50" charset="0"/>
            </a:endParaRPr>
          </a:p>
          <a:p>
            <a:pPr marL="285750" lvl="0" indent="-285750">
              <a:buFont typeface="Courier New" panose="02070309020205020404" pitchFamily="49" charset="0"/>
              <a:buChar char="o"/>
            </a:pPr>
            <a:r>
              <a:rPr lang="fr-FR" sz="2000" dirty="0">
                <a:solidFill>
                  <a:schemeClr val="tx2">
                    <a:lumMod val="75000"/>
                  </a:schemeClr>
                </a:solidFill>
                <a:latin typeface="Marianne" panose="02000000000000000000" pitchFamily="50" charset="0"/>
              </a:rPr>
              <a:t>Fin juin 2026 </a:t>
            </a:r>
            <a:r>
              <a:rPr lang="fr-FR" sz="2000" dirty="0">
                <a:latin typeface="Marianne" panose="02000000000000000000" pitchFamily="50" charset="0"/>
              </a:rPr>
              <a:t>: Présentation et recueil de l’avis du bureau élargi de la Conférence Régionale du Sport (</a:t>
            </a:r>
            <a:r>
              <a:rPr lang="fr-FR" sz="2000" dirty="0" err="1">
                <a:latin typeface="Marianne" panose="02000000000000000000" pitchFamily="50" charset="0"/>
              </a:rPr>
              <a:t>CRdS</a:t>
            </a:r>
            <a:r>
              <a:rPr lang="fr-FR" sz="2000" dirty="0">
                <a:latin typeface="Marianne" panose="02000000000000000000" pitchFamily="50" charset="0"/>
              </a:rPr>
              <a:t>) et de la Conférence des Financeurs Grand Est </a:t>
            </a:r>
          </a:p>
          <a:p>
            <a:pPr lvl="0"/>
            <a:endParaRPr lang="fr-FR" sz="1200" dirty="0">
              <a:latin typeface="Marianne" panose="02000000000000000000" pitchFamily="50" charset="0"/>
            </a:endParaRPr>
          </a:p>
          <a:p>
            <a:pPr marL="285750" lvl="0" indent="-285750">
              <a:buFont typeface="Courier New" panose="02070309020205020404" pitchFamily="49" charset="0"/>
              <a:buChar char="o"/>
            </a:pPr>
            <a:r>
              <a:rPr lang="fr-FR" sz="2000" dirty="0">
                <a:solidFill>
                  <a:schemeClr val="tx2">
                    <a:lumMod val="75000"/>
                  </a:schemeClr>
                </a:solidFill>
                <a:latin typeface="Marianne" panose="02000000000000000000" pitchFamily="50" charset="0"/>
              </a:rPr>
              <a:t>Début juillet 2026 </a:t>
            </a:r>
            <a:r>
              <a:rPr lang="fr-FR" sz="2000" dirty="0">
                <a:latin typeface="Marianne" panose="02000000000000000000" pitchFamily="50" charset="0"/>
              </a:rPr>
              <a:t>: validation des propositions par la Préfète de Région et envoi des tableaux définitifs à l’ANS pour mise en paiement </a:t>
            </a:r>
          </a:p>
          <a:p>
            <a:pPr lvl="0"/>
            <a:endParaRPr lang="fr-FR" sz="1200" dirty="0">
              <a:latin typeface="Marianne" panose="02000000000000000000" pitchFamily="50" charset="0"/>
            </a:endParaRPr>
          </a:p>
          <a:p>
            <a:pPr marL="285750" lvl="0" indent="-285750">
              <a:buFont typeface="Courier New" panose="02070309020205020404" pitchFamily="49" charset="0"/>
              <a:buChar char="o"/>
            </a:pPr>
            <a:r>
              <a:rPr lang="fr-FR" sz="2000" b="1" dirty="0">
                <a:solidFill>
                  <a:schemeClr val="tx2">
                    <a:lumMod val="75000"/>
                  </a:schemeClr>
                </a:solidFill>
                <a:latin typeface="Marianne" panose="02000000000000000000" pitchFamily="50" charset="0"/>
              </a:rPr>
              <a:t>A partir de la 2</a:t>
            </a:r>
            <a:r>
              <a:rPr lang="fr-FR" sz="2000" b="1" baseline="30000" dirty="0">
                <a:solidFill>
                  <a:schemeClr val="tx2">
                    <a:lumMod val="75000"/>
                  </a:schemeClr>
                </a:solidFill>
                <a:latin typeface="Marianne" panose="02000000000000000000" pitchFamily="50" charset="0"/>
              </a:rPr>
              <a:t>ème</a:t>
            </a:r>
            <a:r>
              <a:rPr lang="fr-FR" sz="2000" b="1" dirty="0">
                <a:solidFill>
                  <a:schemeClr val="tx2">
                    <a:lumMod val="75000"/>
                  </a:schemeClr>
                </a:solidFill>
                <a:latin typeface="Marianne" panose="02000000000000000000" pitchFamily="50" charset="0"/>
              </a:rPr>
              <a:t> semaine de juillet 2026</a:t>
            </a:r>
            <a:r>
              <a:rPr lang="fr-FR" sz="2000" dirty="0">
                <a:solidFill>
                  <a:schemeClr val="tx2">
                    <a:lumMod val="75000"/>
                  </a:schemeClr>
                </a:solidFill>
                <a:latin typeface="Marianne" panose="02000000000000000000" pitchFamily="50" charset="0"/>
              </a:rPr>
              <a:t> </a:t>
            </a:r>
            <a:r>
              <a:rPr lang="fr-FR" sz="2000" dirty="0">
                <a:latin typeface="Marianne" panose="02000000000000000000" pitchFamily="50" charset="0"/>
              </a:rPr>
              <a:t>: Mise en paiement des subventions et envoi des notifications </a:t>
            </a:r>
          </a:p>
          <a:p>
            <a:r>
              <a:rPr lang="fr-FR" sz="2000" dirty="0">
                <a:latin typeface="Marianne" panose="02000000000000000000" pitchFamily="50" charset="0"/>
              </a:rPr>
              <a:t> </a:t>
            </a:r>
          </a:p>
          <a:p>
            <a:endParaRPr lang="fr-FR" dirty="0">
              <a:latin typeface="Marianne" panose="02000000000000000000" pitchFamily="50" charset="0"/>
            </a:endParaRPr>
          </a:p>
          <a:p>
            <a:endParaRPr lang="fr-FR" dirty="0">
              <a:latin typeface="Marianne" panose="02000000000000000000" pitchFamily="50" charset="0"/>
            </a:endParaRPr>
          </a:p>
          <a:p>
            <a:pPr marL="285750" indent="-285750">
              <a:buFont typeface="Courier New" panose="02070309020205020404" pitchFamily="49" charset="0"/>
              <a:buChar char="o"/>
            </a:pPr>
            <a:endParaRPr lang="fr-FR" sz="1600" dirty="0">
              <a:latin typeface="Marianne" panose="02000000000000000000" pitchFamily="50" charset="0"/>
            </a:endParaRPr>
          </a:p>
          <a:p>
            <a:pPr marL="285750" indent="-285750">
              <a:buFont typeface="Courier New" panose="02070309020205020404" pitchFamily="49" charset="0"/>
              <a:buChar char="o"/>
            </a:pPr>
            <a:endParaRPr lang="fr-FR" dirty="0">
              <a:latin typeface="Marianne" panose="02000000000000000000" pitchFamily="50" charset="0"/>
            </a:endParaRPr>
          </a:p>
          <a:p>
            <a:endParaRPr lang="fr-FR" dirty="0">
              <a:latin typeface="Marianne" panose="02000000000000000000" pitchFamily="50" charset="0"/>
            </a:endParaRPr>
          </a:p>
        </p:txBody>
      </p:sp>
      <p:sp>
        <p:nvSpPr>
          <p:cNvPr id="3" name="Titre 1">
            <a:extLst>
              <a:ext uri="{FF2B5EF4-FFF2-40B4-BE49-F238E27FC236}">
                <a16:creationId xmlns:a16="http://schemas.microsoft.com/office/drawing/2014/main" id="{0A6DEF72-097C-D1AB-2815-B2AA01479824}"/>
              </a:ext>
            </a:extLst>
          </p:cNvPr>
          <p:cNvSpPr txBox="1">
            <a:spLocks/>
          </p:cNvSpPr>
          <p:nvPr/>
        </p:nvSpPr>
        <p:spPr>
          <a:xfrm>
            <a:off x="-5703" y="45720"/>
            <a:ext cx="9154344" cy="1047996"/>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3600" b="1" dirty="0">
                <a:solidFill>
                  <a:prstClr val="white"/>
                </a:solidFill>
                <a:latin typeface="Marianne" panose="02000000000000000000" pitchFamily="50" charset="0"/>
                <a:ea typeface="+mn-ea"/>
                <a:cs typeface="+mn-cs"/>
              </a:rPr>
              <a:t> </a:t>
            </a:r>
            <a:r>
              <a:rPr lang="fr-FR" sz="2800" b="1" dirty="0">
                <a:solidFill>
                  <a:prstClr val="white"/>
                </a:solidFill>
                <a:latin typeface="Marianne" panose="02000000000000000000" pitchFamily="50" charset="0"/>
                <a:ea typeface="+mn-ea"/>
                <a:cs typeface="+mn-cs"/>
              </a:rPr>
              <a:t>AAP « Mixité, Citoyenneté </a:t>
            </a:r>
          </a:p>
          <a:p>
            <a:pPr lvl="0">
              <a:spcBef>
                <a:spcPts val="0"/>
              </a:spcBef>
            </a:pPr>
            <a:r>
              <a:rPr lang="fr-FR" sz="2800" b="1" dirty="0">
                <a:solidFill>
                  <a:prstClr val="white"/>
                </a:solidFill>
                <a:latin typeface="Marianne" panose="02000000000000000000" pitchFamily="50" charset="0"/>
                <a:ea typeface="+mn-ea"/>
                <a:cs typeface="+mn-cs"/>
              </a:rPr>
              <a:t>&amp; Prévention des violences dans le sport</a:t>
            </a:r>
          </a:p>
        </p:txBody>
      </p:sp>
    </p:spTree>
    <p:extLst>
      <p:ext uri="{BB962C8B-B14F-4D97-AF65-F5344CB8AC3E}">
        <p14:creationId xmlns:p14="http://schemas.microsoft.com/office/powerpoint/2010/main" val="24944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F7D6755-9A3F-A3E4-3E41-C004E70AD879}"/>
              </a:ext>
            </a:extLst>
          </p:cNvPr>
          <p:cNvGraphicFramePr>
            <a:graphicFrameLocks noGrp="1"/>
          </p:cNvGraphicFramePr>
          <p:nvPr>
            <p:ph idx="1"/>
            <p:extLst>
              <p:ext uri="{D42A27DB-BD31-4B8C-83A1-F6EECF244321}">
                <p14:modId xmlns:p14="http://schemas.microsoft.com/office/powerpoint/2010/main" val="3035714684"/>
              </p:ext>
            </p:extLst>
          </p:nvPr>
        </p:nvGraphicFramePr>
        <p:xfrm>
          <a:off x="719572" y="976869"/>
          <a:ext cx="7704855" cy="5458618"/>
        </p:xfrm>
        <a:graphic>
          <a:graphicData uri="http://schemas.openxmlformats.org/drawingml/2006/table">
            <a:tbl>
              <a:tblPr firstRow="1" firstCol="1" bandRow="1">
                <a:tableStyleId>{5C22544A-7EE6-4342-B048-85BDC9FD1C3A}</a:tableStyleId>
              </a:tblPr>
              <a:tblGrid>
                <a:gridCol w="2063612">
                  <a:extLst>
                    <a:ext uri="{9D8B030D-6E8A-4147-A177-3AD203B41FA5}">
                      <a16:colId xmlns:a16="http://schemas.microsoft.com/office/drawing/2014/main" val="2027624089"/>
                    </a:ext>
                  </a:extLst>
                </a:gridCol>
                <a:gridCol w="575571">
                  <a:extLst>
                    <a:ext uri="{9D8B030D-6E8A-4147-A177-3AD203B41FA5}">
                      <a16:colId xmlns:a16="http://schemas.microsoft.com/office/drawing/2014/main" val="2287076650"/>
                    </a:ext>
                  </a:extLst>
                </a:gridCol>
                <a:gridCol w="2301471">
                  <a:extLst>
                    <a:ext uri="{9D8B030D-6E8A-4147-A177-3AD203B41FA5}">
                      <a16:colId xmlns:a16="http://schemas.microsoft.com/office/drawing/2014/main" val="2049511440"/>
                    </a:ext>
                  </a:extLst>
                </a:gridCol>
                <a:gridCol w="2764201">
                  <a:extLst>
                    <a:ext uri="{9D8B030D-6E8A-4147-A177-3AD203B41FA5}">
                      <a16:colId xmlns:a16="http://schemas.microsoft.com/office/drawing/2014/main" val="907388176"/>
                    </a:ext>
                  </a:extLst>
                </a:gridCol>
              </a:tblGrid>
              <a:tr h="610501">
                <a:tc>
                  <a:txBody>
                    <a:bodyPr/>
                    <a:lstStyle/>
                    <a:p>
                      <a:pPr algn="ctr">
                        <a:lnSpc>
                          <a:spcPct val="115000"/>
                        </a:lnSpc>
                        <a:spcAft>
                          <a:spcPts val="800"/>
                        </a:spcAft>
                      </a:pPr>
                      <a:r>
                        <a:rPr lang="fr-FR" sz="1200" kern="1200">
                          <a:effectLst/>
                        </a:rPr>
                        <a:t>Services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200" kern="1200">
                          <a:effectLst/>
                        </a:rPr>
                        <a:t>Code </a:t>
                      </a:r>
                      <a:endParaRPr lang="fr-FR" sz="1100">
                        <a:effectLst/>
                      </a:endParaRPr>
                    </a:p>
                    <a:p>
                      <a:pPr algn="ctr">
                        <a:lnSpc>
                          <a:spcPct val="115000"/>
                        </a:lnSpc>
                        <a:spcAft>
                          <a:spcPts val="800"/>
                        </a:spcAft>
                      </a:pPr>
                      <a:r>
                        <a:rPr lang="fr-FR" sz="1200" kern="1200">
                          <a:effectLst/>
                        </a:rPr>
                        <a:t>Fiche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fr-FR" sz="1200" kern="1200">
                          <a:effectLst/>
                        </a:rPr>
                        <a:t>Référents « Ethique et citoyenneté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200" kern="1200">
                          <a:effectLst/>
                        </a:rPr>
                        <a:t>Courriel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06101631"/>
                  </a:ext>
                </a:extLst>
              </a:tr>
              <a:tr h="418759">
                <a:tc>
                  <a:txBody>
                    <a:bodyPr/>
                    <a:lstStyle/>
                    <a:p>
                      <a:pPr>
                        <a:lnSpc>
                          <a:spcPct val="115000"/>
                        </a:lnSpc>
                        <a:spcAft>
                          <a:spcPts val="800"/>
                        </a:spcAft>
                      </a:pPr>
                      <a:r>
                        <a:rPr lang="fr-FR" sz="1200" kern="1200">
                          <a:effectLst/>
                        </a:rPr>
                        <a:t>DRAJES Grand Est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a:effectLst/>
                        </a:rPr>
                        <a:t>WENDLING Myriam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kern="1200">
                          <a:effectLst/>
                        </a:rPr>
                        <a:t>myriam.wendling@region-academique-grand-est.fr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671750218"/>
                  </a:ext>
                </a:extLst>
              </a:tr>
              <a:tr h="352007">
                <a:tc>
                  <a:txBody>
                    <a:bodyPr/>
                    <a:lstStyle/>
                    <a:p>
                      <a:pPr>
                        <a:lnSpc>
                          <a:spcPct val="115000"/>
                        </a:lnSpc>
                        <a:spcAft>
                          <a:spcPts val="800"/>
                        </a:spcAft>
                      </a:pPr>
                      <a:r>
                        <a:rPr lang="fr-FR" sz="1200" kern="1200">
                          <a:effectLst/>
                        </a:rPr>
                        <a:t>SDJES Ardennes 08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a:effectLst/>
                        </a:rPr>
                        <a:t>130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a:effectLst/>
                        </a:rPr>
                        <a:t>PERCO Haroun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a:effectLst/>
                          <a:hlinkClick r:id="rId2"/>
                        </a:rPr>
                        <a:t>haroun.perco@ac-reims.fr</a:t>
                      </a: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823555341"/>
                  </a:ext>
                </a:extLst>
              </a:tr>
              <a:tr h="303350">
                <a:tc>
                  <a:txBody>
                    <a:bodyPr/>
                    <a:lstStyle/>
                    <a:p>
                      <a:pPr>
                        <a:lnSpc>
                          <a:spcPct val="115000"/>
                        </a:lnSpc>
                        <a:spcAft>
                          <a:spcPts val="800"/>
                        </a:spcAft>
                      </a:pPr>
                      <a:r>
                        <a:rPr lang="fr-FR" sz="1200" kern="1200">
                          <a:effectLst/>
                        </a:rPr>
                        <a:t>SDJES Aube 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a:effectLst/>
                        </a:rPr>
                        <a:t>SAUNOT Laurence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a:effectLst/>
                          <a:hlinkClick r:id="rId3"/>
                        </a:rPr>
                        <a:t>laurence.saunot@ac-reims.fr</a:t>
                      </a: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34562772"/>
                  </a:ext>
                </a:extLst>
              </a:tr>
              <a:tr h="309432">
                <a:tc>
                  <a:txBody>
                    <a:bodyPr/>
                    <a:lstStyle/>
                    <a:p>
                      <a:pPr>
                        <a:lnSpc>
                          <a:spcPct val="115000"/>
                        </a:lnSpc>
                        <a:spcAft>
                          <a:spcPts val="800"/>
                        </a:spcAft>
                      </a:pPr>
                      <a:r>
                        <a:rPr lang="fr-FR" sz="1200" kern="1200">
                          <a:effectLst/>
                        </a:rPr>
                        <a:t>SDJES Marne 51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a:effectLst/>
                        </a:rPr>
                        <a:t>LEFEVRE Lucie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kern="1200">
                          <a:effectLst/>
                          <a:hlinkClick r:id="rId4"/>
                        </a:rPr>
                        <a:t>lucie.lefevre@ac-reims.fr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58392022"/>
                  </a:ext>
                </a:extLst>
              </a:tr>
              <a:tr h="310952">
                <a:tc>
                  <a:txBody>
                    <a:bodyPr/>
                    <a:lstStyle/>
                    <a:p>
                      <a:pPr>
                        <a:lnSpc>
                          <a:spcPct val="115000"/>
                        </a:lnSpc>
                        <a:spcAft>
                          <a:spcPts val="800"/>
                        </a:spcAft>
                      </a:pPr>
                      <a:r>
                        <a:rPr lang="fr-FR" sz="1200" kern="1200">
                          <a:effectLst/>
                        </a:rPr>
                        <a:t>SDJES Haute-Marne 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a:effectLst/>
                        </a:rPr>
                        <a:t>WALCZAK Frédéric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kern="1200">
                          <a:effectLst/>
                          <a:hlinkClick r:id="rId5"/>
                        </a:rPr>
                        <a:t>frederic.walczak@ac-reims.fr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285560323"/>
                  </a:ext>
                </a:extLst>
              </a:tr>
              <a:tr h="500260">
                <a:tc>
                  <a:txBody>
                    <a:bodyPr/>
                    <a:lstStyle/>
                    <a:p>
                      <a:pPr>
                        <a:lnSpc>
                          <a:spcPct val="115000"/>
                        </a:lnSpc>
                        <a:spcAft>
                          <a:spcPts val="800"/>
                        </a:spcAft>
                      </a:pPr>
                      <a:r>
                        <a:rPr lang="fr-FR" sz="1200" kern="1200">
                          <a:effectLst/>
                        </a:rPr>
                        <a:t>SDJES Meurthe-et-Moselle 54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a:effectLst/>
                        </a:rPr>
                        <a:t>HOSTE Aurélie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a:effectLst/>
                          <a:hlinkClick r:id="rId6"/>
                        </a:rPr>
                        <a:t>aurelie.hoste@ac-nancy-metz.fr</a:t>
                      </a: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843812364"/>
                  </a:ext>
                </a:extLst>
              </a:tr>
              <a:tr h="295746">
                <a:tc>
                  <a:txBody>
                    <a:bodyPr/>
                    <a:lstStyle/>
                    <a:p>
                      <a:pPr>
                        <a:lnSpc>
                          <a:spcPct val="115000"/>
                        </a:lnSpc>
                        <a:spcAft>
                          <a:spcPts val="800"/>
                        </a:spcAft>
                      </a:pPr>
                      <a:r>
                        <a:rPr lang="fr-FR" sz="1200" kern="1200">
                          <a:effectLst/>
                        </a:rPr>
                        <a:t>SDJES Meuse 55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a:effectLst/>
                        </a:rPr>
                        <a:t>PIRAS Jonathan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a:effectLst/>
                          <a:hlinkClick r:id="rId7"/>
                        </a:rPr>
                        <a:t>jonathan.piras@ac-nancy-metz.fr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293340744"/>
                  </a:ext>
                </a:extLst>
              </a:tr>
              <a:tr h="275980">
                <a:tc>
                  <a:txBody>
                    <a:bodyPr/>
                    <a:lstStyle/>
                    <a:p>
                      <a:pPr>
                        <a:lnSpc>
                          <a:spcPct val="115000"/>
                        </a:lnSpc>
                        <a:spcAft>
                          <a:spcPts val="800"/>
                        </a:spcAft>
                      </a:pPr>
                      <a:r>
                        <a:rPr lang="fr-FR" sz="1200" kern="1200">
                          <a:effectLst/>
                        </a:rPr>
                        <a:t>SDJES Moselle 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a:effectLst/>
                        </a:rPr>
                        <a:t>BELIN Alexandre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a:effectLst/>
                          <a:hlinkClick r:id="rId8"/>
                        </a:rPr>
                        <a:t>alexandre.belin@ac-nancy-metz.fr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17824727"/>
                  </a:ext>
                </a:extLst>
              </a:tr>
              <a:tr h="581154">
                <a:tc>
                  <a:txBody>
                    <a:bodyPr/>
                    <a:lstStyle/>
                    <a:p>
                      <a:pPr>
                        <a:lnSpc>
                          <a:spcPct val="115000"/>
                        </a:lnSpc>
                        <a:spcAft>
                          <a:spcPts val="800"/>
                        </a:spcAft>
                      </a:pPr>
                      <a:r>
                        <a:rPr lang="fr-FR" sz="1200" kern="1200">
                          <a:effectLst/>
                        </a:rPr>
                        <a:t>SDJES Bas-Rhin 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a:effectLst/>
                        </a:rPr>
                        <a:t>STANGRET Emilie</a:t>
                      </a:r>
                      <a:endParaRPr lang="fr-FR" sz="1100">
                        <a:effectLst/>
                      </a:endParaRPr>
                    </a:p>
                    <a:p>
                      <a:pPr algn="ctr">
                        <a:lnSpc>
                          <a:spcPct val="115000"/>
                        </a:lnSpc>
                        <a:spcAft>
                          <a:spcPts val="800"/>
                        </a:spcAft>
                      </a:pPr>
                      <a:r>
                        <a:rPr lang="fr-FR" sz="1100" kern="1200">
                          <a:effectLst/>
                        </a:rPr>
                        <a:t>LUSTIG Michaël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kern="1200">
                          <a:effectLst/>
                          <a:hlinkClick r:id="rId9"/>
                        </a:rPr>
                        <a:t>emilie.stangret@ac-strasbourg.fr</a:t>
                      </a:r>
                      <a:endParaRPr lang="fr-FR" sz="1100">
                        <a:effectLst/>
                      </a:endParaRPr>
                    </a:p>
                    <a:p>
                      <a:pPr algn="ctr">
                        <a:lnSpc>
                          <a:spcPct val="115000"/>
                        </a:lnSpc>
                        <a:spcAft>
                          <a:spcPts val="800"/>
                        </a:spcAft>
                      </a:pPr>
                      <a:r>
                        <a:rPr lang="fr-FR" sz="1000" u="sng">
                          <a:effectLst/>
                        </a:rPr>
                        <a:t>michael.lustig@ac-strasbourg.fr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519935013"/>
                  </a:ext>
                </a:extLst>
              </a:tr>
              <a:tr h="1081718">
                <a:tc>
                  <a:txBody>
                    <a:bodyPr/>
                    <a:lstStyle/>
                    <a:p>
                      <a:pPr>
                        <a:lnSpc>
                          <a:spcPct val="115000"/>
                        </a:lnSpc>
                        <a:spcAft>
                          <a:spcPts val="800"/>
                        </a:spcAft>
                      </a:pPr>
                      <a:r>
                        <a:rPr lang="fr-FR" sz="1200" kern="1200">
                          <a:effectLst/>
                        </a:rPr>
                        <a:t>SDJES Haut-Rhin 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a:effectLst/>
                        </a:rPr>
                        <a:t>138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a:effectLst/>
                        </a:rPr>
                        <a:t>POLIDORI Gwendoline</a:t>
                      </a:r>
                      <a:endParaRPr lang="fr-FR" sz="1100">
                        <a:effectLst/>
                      </a:endParaRPr>
                    </a:p>
                    <a:p>
                      <a:pPr algn="ctr">
                        <a:lnSpc>
                          <a:spcPct val="115000"/>
                        </a:lnSpc>
                        <a:spcAft>
                          <a:spcPts val="800"/>
                        </a:spcAft>
                      </a:pPr>
                      <a:r>
                        <a:rPr lang="fr-FR" sz="1100">
                          <a:effectLst/>
                        </a:rPr>
                        <a:t>BOUYAT Marlène</a:t>
                      </a:r>
                    </a:p>
                    <a:p>
                      <a:pPr algn="ctr">
                        <a:lnSpc>
                          <a:spcPct val="115000"/>
                        </a:lnSpc>
                        <a:spcAft>
                          <a:spcPts val="800"/>
                        </a:spcAft>
                      </a:pPr>
                      <a:r>
                        <a:rPr lang="fr-FR" sz="1100">
                          <a:effectLst/>
                        </a:rPr>
                        <a:t>Marie HARMI-MEISTERMANN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kern="1200">
                          <a:effectLst/>
                          <a:hlinkClick r:id="rId10"/>
                        </a:rPr>
                        <a:t>gwendoline.polidori@ac-strasbourg.fr</a:t>
                      </a:r>
                      <a:endParaRPr lang="fr-FR" sz="1100">
                        <a:effectLst/>
                      </a:endParaRPr>
                    </a:p>
                    <a:p>
                      <a:pPr algn="ctr">
                        <a:lnSpc>
                          <a:spcPct val="115000"/>
                        </a:lnSpc>
                        <a:spcAft>
                          <a:spcPts val="800"/>
                        </a:spcAft>
                      </a:pPr>
                      <a:r>
                        <a:rPr lang="fr-FR" sz="1000" u="sng">
                          <a:effectLst/>
                          <a:hlinkClick r:id="rId11"/>
                        </a:rPr>
                        <a:t>marlene.bouyat@ac-strasbourg.fr</a:t>
                      </a:r>
                      <a:endParaRPr lang="fr-FR" sz="1100">
                        <a:effectLst/>
                      </a:endParaRPr>
                    </a:p>
                    <a:p>
                      <a:pPr algn="ctr">
                        <a:lnSpc>
                          <a:spcPct val="115000"/>
                        </a:lnSpc>
                        <a:spcAft>
                          <a:spcPts val="800"/>
                        </a:spcAft>
                      </a:pPr>
                      <a:r>
                        <a:rPr lang="fr-FR" sz="1000" u="sng">
                          <a:effectLst/>
                          <a:hlinkClick r:id="rId12"/>
                        </a:rPr>
                        <a:t>Marie.Harmi-Meistermann1@ac-strasbourg.fr</a:t>
                      </a: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982497306"/>
                  </a:ext>
                </a:extLst>
              </a:tr>
              <a:tr h="418759">
                <a:tc>
                  <a:txBody>
                    <a:bodyPr/>
                    <a:lstStyle/>
                    <a:p>
                      <a:pPr>
                        <a:lnSpc>
                          <a:spcPct val="115000"/>
                        </a:lnSpc>
                        <a:spcAft>
                          <a:spcPts val="800"/>
                        </a:spcAft>
                      </a:pPr>
                      <a:r>
                        <a:rPr lang="fr-FR" sz="1200" kern="1200">
                          <a:effectLst/>
                        </a:rPr>
                        <a:t>SDJES Vosges 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100" kern="1200" dirty="0">
                          <a:effectLst/>
                        </a:rPr>
                        <a:t>139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100" kern="1200" dirty="0">
                          <a:effectLst/>
                        </a:rPr>
                        <a:t>HENRIOT Jean-Baptiste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15000"/>
                        </a:lnSpc>
                        <a:spcAft>
                          <a:spcPts val="800"/>
                        </a:spcAft>
                      </a:pPr>
                      <a:r>
                        <a:rPr lang="fr-FR" sz="1000" u="sng" kern="1200" dirty="0">
                          <a:effectLst/>
                        </a:rPr>
                        <a:t>jean-baptiste.henriot@ac-nancy-metz.fr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292894576"/>
                  </a:ext>
                </a:extLst>
              </a:tr>
            </a:tbl>
          </a:graphicData>
        </a:graphic>
      </p:graphicFrame>
      <p:sp>
        <p:nvSpPr>
          <p:cNvPr id="5" name="Rectangle 1">
            <a:hlinkClick r:id="rId12"/>
            <a:extLst>
              <a:ext uri="{FF2B5EF4-FFF2-40B4-BE49-F238E27FC236}">
                <a16:creationId xmlns:a16="http://schemas.microsoft.com/office/drawing/2014/main" id="{745C56EC-276A-0FBE-3690-3D013BEAE88F}"/>
              </a:ext>
            </a:extLst>
          </p:cNvPr>
          <p:cNvSpPr>
            <a:spLocks noChangeArrowheads="1"/>
          </p:cNvSpPr>
          <p:nvPr/>
        </p:nvSpPr>
        <p:spPr bwMode="auto">
          <a:xfrm>
            <a:off x="-1110923" y="-49701"/>
            <a:ext cx="11693707" cy="54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6" name="ZoneTexte 4">
            <a:extLst>
              <a:ext uri="{FF2B5EF4-FFF2-40B4-BE49-F238E27FC236}">
                <a16:creationId xmlns:a16="http://schemas.microsoft.com/office/drawing/2014/main" id="{1ED10F44-317B-1A48-AE53-1DE65F44C946}"/>
              </a:ext>
            </a:extLst>
          </p:cNvPr>
          <p:cNvSpPr>
            <a:spLocks noGrp="1"/>
          </p:cNvSpPr>
          <p:nvPr>
            <p:ph type="title"/>
          </p:nvPr>
        </p:nvSpPr>
        <p:spPr>
          <a:xfrm>
            <a:off x="395536" y="274638"/>
            <a:ext cx="8291264" cy="34605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1600" b="1" u="none" strike="noStrike">
                <a:solidFill>
                  <a:schemeClr val="dk1"/>
                </a:solidFill>
                <a:effectLst/>
                <a:uFillTx/>
                <a:latin typeface="Marianne" panose="02000000000000000000" pitchFamily="50" charset="0"/>
              </a:rPr>
              <a:t>Vos référents au sein de la DRAJES et des SDJES</a:t>
            </a:r>
            <a:endParaRPr lang="fr-FR" sz="1600" b="0" u="none" strike="noStrike">
              <a:solidFill>
                <a:srgbClr val="000000"/>
              </a:solidFill>
              <a:effectLst/>
              <a:uFillTx/>
              <a:latin typeface="Marianne" panose="02000000000000000000" pitchFamily="50" charset="0"/>
            </a:endParaRPr>
          </a:p>
        </p:txBody>
      </p:sp>
    </p:spTree>
    <p:extLst>
      <p:ext uri="{BB962C8B-B14F-4D97-AF65-F5344CB8AC3E}">
        <p14:creationId xmlns:p14="http://schemas.microsoft.com/office/powerpoint/2010/main" val="425257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agence nationale du spor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429" y="131564"/>
            <a:ext cx="2049141" cy="100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B9313CAC-1A8A-43B9-9EBD-6C797A0D7B1C}"/>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9F1FE38F-CB5D-4ABF-BB1A-051103331C74}"/>
              </a:ext>
            </a:extLst>
          </p:cNvPr>
          <p:cNvSpPr txBox="1">
            <a:spLocks/>
          </p:cNvSpPr>
          <p:nvPr/>
        </p:nvSpPr>
        <p:spPr>
          <a:xfrm>
            <a:off x="0" y="1447094"/>
            <a:ext cx="9144000" cy="3494074"/>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4800" b="1" dirty="0">
                <a:solidFill>
                  <a:prstClr val="white"/>
                </a:solidFill>
                <a:latin typeface="Marianne" panose="02000000000000000000" pitchFamily="50" charset="0"/>
                <a:ea typeface="+mn-ea"/>
                <a:cs typeface="+mn-cs"/>
              </a:rPr>
              <a:t>AAP « Les savoirs sportifs fondamentaux »</a:t>
            </a:r>
          </a:p>
        </p:txBody>
      </p:sp>
      <p:pic>
        <p:nvPicPr>
          <p:cNvPr id="3" name="Image 2">
            <a:extLst>
              <a:ext uri="{FF2B5EF4-FFF2-40B4-BE49-F238E27FC236}">
                <a16:creationId xmlns:a16="http://schemas.microsoft.com/office/drawing/2014/main" id="{E73BA6F4-379A-4E6B-88C1-A5B470EAD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896" y="7937"/>
            <a:ext cx="1175103" cy="1138151"/>
          </a:xfrm>
          <a:prstGeom prst="rect">
            <a:avLst/>
          </a:prstGeom>
        </p:spPr>
      </p:pic>
      <p:pic>
        <p:nvPicPr>
          <p:cNvPr id="6" name="Image 5">
            <a:extLst>
              <a:ext uri="{FF2B5EF4-FFF2-40B4-BE49-F238E27FC236}">
                <a16:creationId xmlns:a16="http://schemas.microsoft.com/office/drawing/2014/main" id="{C465D69B-D18B-F398-E67B-8B4A99E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3809"/>
            <a:ext cx="1475656" cy="1315409"/>
          </a:xfrm>
          <a:prstGeom prst="rect">
            <a:avLst/>
          </a:prstGeom>
        </p:spPr>
      </p:pic>
    </p:spTree>
    <p:extLst>
      <p:ext uri="{BB962C8B-B14F-4D97-AF65-F5344CB8AC3E}">
        <p14:creationId xmlns:p14="http://schemas.microsoft.com/office/powerpoint/2010/main" val="344267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4806"/>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Ordre du jour</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contenu 2">
            <a:extLst>
              <a:ext uri="{FF2B5EF4-FFF2-40B4-BE49-F238E27FC236}">
                <a16:creationId xmlns:a16="http://schemas.microsoft.com/office/drawing/2014/main" id="{41F11D1D-A3DC-4BA4-94EA-159B7D22B037}"/>
              </a:ext>
            </a:extLst>
          </p:cNvPr>
          <p:cNvSpPr txBox="1">
            <a:spLocks/>
          </p:cNvSpPr>
          <p:nvPr/>
        </p:nvSpPr>
        <p:spPr>
          <a:xfrm>
            <a:off x="323528" y="1713231"/>
            <a:ext cx="79928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342900" algn="just">
              <a:lnSpc>
                <a:spcPct val="107000"/>
              </a:lnSpc>
              <a:spcBef>
                <a:spcPts val="600"/>
              </a:spcBef>
              <a:spcAft>
                <a:spcPts val="800"/>
              </a:spcAft>
              <a:buFont typeface="Wingdings" panose="05000000000000000000" pitchFamily="2" charset="2"/>
              <a:buChar char=""/>
            </a:pPr>
            <a:endParaRPr lang="fr-FR" sz="1800" dirty="0">
              <a:effectLst/>
              <a:latin typeface="Marianne" panose="02000000000000000000" pitchFamily="50" charset="0"/>
              <a:ea typeface="Calibri" panose="020F0502020204030204" pitchFamily="34" charset="0"/>
              <a:cs typeface="Calibri" panose="020F0502020204030204" pitchFamily="34" charset="0"/>
            </a:endParaRPr>
          </a:p>
          <a:p>
            <a:pPr lvl="0"/>
            <a:r>
              <a:rPr lang="fr-FR" sz="1800" dirty="0">
                <a:latin typeface="Marianne" panose="02000000000000000000" pitchFamily="50" charset="0"/>
              </a:rPr>
              <a:t>18H00 - Prise de parole de Monsieur Emmanuel THIRY, délégué régional académique à la jeunesse, à l'engagement et aux sports</a:t>
            </a:r>
          </a:p>
          <a:p>
            <a:pPr lvl="0"/>
            <a:r>
              <a:rPr lang="fr-FR" sz="1800" dirty="0">
                <a:latin typeface="Marianne" panose="02000000000000000000" pitchFamily="50" charset="0"/>
              </a:rPr>
              <a:t>18h15 - Présentation de la campagne « Mixité, citoyenneté et prévention des violences dans le sport"</a:t>
            </a:r>
          </a:p>
          <a:p>
            <a:pPr lvl="0"/>
            <a:r>
              <a:rPr lang="fr-FR" sz="1800" dirty="0">
                <a:latin typeface="Marianne" panose="02000000000000000000" pitchFamily="50" charset="0"/>
              </a:rPr>
              <a:t>18h25 - Présentation de la campagne "sport-santé"</a:t>
            </a:r>
          </a:p>
          <a:p>
            <a:pPr lvl="0"/>
            <a:r>
              <a:rPr lang="fr-FR" sz="1800" dirty="0">
                <a:latin typeface="Marianne" panose="02000000000000000000" pitchFamily="50" charset="0"/>
              </a:rPr>
              <a:t>18h35 - Présentation de la campagne "savoirs sportifs fondamentaux"</a:t>
            </a:r>
          </a:p>
          <a:p>
            <a:pPr lvl="0"/>
            <a:r>
              <a:rPr lang="fr-FR" sz="1800" dirty="0">
                <a:latin typeface="Marianne" panose="02000000000000000000" pitchFamily="50" charset="0"/>
              </a:rPr>
              <a:t>18h45 - Présentation de la campagne "professionnalisation"</a:t>
            </a:r>
          </a:p>
          <a:p>
            <a:pPr lvl="0"/>
            <a:r>
              <a:rPr lang="fr-FR" sz="1800" dirty="0">
                <a:latin typeface="Marianne" panose="02000000000000000000" pitchFamily="50" charset="0"/>
              </a:rPr>
              <a:t>18h55 - Présentation de la campagne "transition écologique et sports de nature"</a:t>
            </a:r>
          </a:p>
          <a:p>
            <a:pPr lvl="0"/>
            <a:r>
              <a:rPr lang="fr-FR" sz="1800" dirty="0">
                <a:latin typeface="Marianne" panose="02000000000000000000" pitchFamily="50" charset="0"/>
              </a:rPr>
              <a:t>19h05 - Questions / Réponses</a:t>
            </a:r>
          </a:p>
          <a:p>
            <a:pPr lvl="0"/>
            <a:r>
              <a:rPr lang="fr-FR" sz="1800" dirty="0">
                <a:latin typeface="Marianne" panose="02000000000000000000" pitchFamily="50" charset="0"/>
              </a:rPr>
              <a:t>19h30 - Fin du webinaire</a:t>
            </a:r>
            <a:endParaRPr lang="fr-FR" sz="1800" dirty="0">
              <a:latin typeface="Marianne" panose="02000000000000000000" pitchFamily="50" charset="0"/>
              <a:ea typeface="Calibri" panose="020F0502020204030204" pitchFamily="34" charset="0"/>
              <a:cs typeface="Calibri" panose="020F0502020204030204" pitchFamily="34" charset="0"/>
            </a:endParaRPr>
          </a:p>
          <a:p>
            <a:pPr lvl="0" algn="just">
              <a:lnSpc>
                <a:spcPct val="107000"/>
              </a:lnSpc>
              <a:spcBef>
                <a:spcPts val="600"/>
              </a:spcBef>
              <a:spcAft>
                <a:spcPts val="800"/>
              </a:spcAft>
              <a:buFont typeface="Wingdings" panose="05000000000000000000" pitchFamily="2" charset="2"/>
              <a:buChar char=""/>
            </a:pPr>
            <a:endParaRPr lang="fr-FR" sz="1800" dirty="0">
              <a:effectLst/>
              <a:latin typeface="Marianne" panose="02000000000000000000" pitchFamily="50"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fr-FR" sz="1800" dirty="0">
              <a:effectLst/>
              <a:latin typeface="Marianne" panose="02000000000000000000" pitchFamily="50" charset="0"/>
              <a:ea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862CF32F-D18B-11C9-BE1C-DA6267CD2FD3}"/>
              </a:ext>
            </a:extLst>
          </p:cNvPr>
          <p:cNvPicPr>
            <a:picLocks noChangeAspect="1"/>
          </p:cNvPicPr>
          <p:nvPr/>
        </p:nvPicPr>
        <p:blipFill>
          <a:blip r:embed="rId3"/>
          <a:stretch>
            <a:fillRect/>
          </a:stretch>
        </p:blipFill>
        <p:spPr>
          <a:xfrm>
            <a:off x="7671535" y="269663"/>
            <a:ext cx="1289759" cy="1823236"/>
          </a:xfrm>
          <a:prstGeom prst="rect">
            <a:avLst/>
          </a:prstGeom>
        </p:spPr>
      </p:pic>
      <p:pic>
        <p:nvPicPr>
          <p:cNvPr id="7" name="Image 6">
            <a:extLst>
              <a:ext uri="{FF2B5EF4-FFF2-40B4-BE49-F238E27FC236}">
                <a16:creationId xmlns:a16="http://schemas.microsoft.com/office/drawing/2014/main" id="{905D482D-21A3-8C83-4EEB-016B602584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75656" cy="1315409"/>
          </a:xfrm>
          <a:prstGeom prst="rect">
            <a:avLst/>
          </a:prstGeom>
        </p:spPr>
      </p:pic>
    </p:spTree>
    <p:extLst>
      <p:ext uri="{BB962C8B-B14F-4D97-AF65-F5344CB8AC3E}">
        <p14:creationId xmlns:p14="http://schemas.microsoft.com/office/powerpoint/2010/main" val="109576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re 1"/>
          <p:cNvSpPr/>
          <p:nvPr/>
        </p:nvSpPr>
        <p:spPr>
          <a:xfrm>
            <a:off x="0" y="0"/>
            <a:ext cx="9154080" cy="113904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Les aides concernant les </a:t>
            </a:r>
            <a:endParaRPr lang="fr-FR" sz="3200" b="0" u="none" strike="noStrike">
              <a:solidFill>
                <a:srgbClr val="FFFFFF"/>
              </a:solidFill>
              <a:effectLst/>
              <a:uFillTx/>
              <a:latin typeface="Marianne" panose="02000000000000000000" pitchFamily="50" charset="0"/>
            </a:endParaRPr>
          </a:p>
          <a:p>
            <a:pPr algn="ctr" defTabSz="914400">
              <a:lnSpc>
                <a:spcPct val="100000"/>
              </a:lnSpc>
            </a:pPr>
            <a:r>
              <a:rPr lang="fr-FR" sz="3200" b="1" u="none" strike="noStrike">
                <a:solidFill>
                  <a:srgbClr val="FFFFFF"/>
                </a:solidFill>
                <a:effectLst/>
                <a:uFillTx/>
                <a:latin typeface="Marianne" panose="02000000000000000000" pitchFamily="50" charset="0"/>
              </a:rPr>
              <a:t>Savoirs Sportifs Fondamentaux</a:t>
            </a:r>
            <a:endParaRPr lang="fr-FR" sz="3200" b="0" u="none" strike="noStrike">
              <a:solidFill>
                <a:srgbClr val="FFFFFF"/>
              </a:solidFill>
              <a:effectLst/>
              <a:uFillTx/>
              <a:latin typeface="Marianne" panose="02000000000000000000" pitchFamily="50" charset="0"/>
            </a:endParaRPr>
          </a:p>
        </p:txBody>
      </p:sp>
      <p:sp>
        <p:nvSpPr>
          <p:cNvPr id="68"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69" name="Rectangle 5"/>
          <p:cNvSpPr/>
          <p:nvPr/>
        </p:nvSpPr>
        <p:spPr>
          <a:xfrm>
            <a:off x="7560" y="109368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70" name="ZoneTexte 4"/>
          <p:cNvSpPr/>
          <p:nvPr/>
        </p:nvSpPr>
        <p:spPr>
          <a:xfrm>
            <a:off x="647640" y="1917000"/>
            <a:ext cx="7848360" cy="316980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endParaRPr lang="fr-FR" sz="800" b="0" u="none" strike="noStrike">
              <a:solidFill>
                <a:srgbClr val="000000"/>
              </a:solidFill>
              <a:effectLst/>
              <a:uFillTx/>
              <a:latin typeface="Marianne" panose="02000000000000000000" pitchFamily="50" charset="0"/>
            </a:endParaRPr>
          </a:p>
          <a:p>
            <a:pPr algn="ctr" defTabSz="914400">
              <a:lnSpc>
                <a:spcPct val="100000"/>
              </a:lnSpc>
            </a:pPr>
            <a:r>
              <a:rPr lang="fr-FR" sz="2400" b="1" u="none" strike="noStrike">
                <a:solidFill>
                  <a:schemeClr val="dk1"/>
                </a:solidFill>
                <a:effectLst/>
                <a:uFillTx/>
                <a:latin typeface="Marianne" panose="02000000000000000000" pitchFamily="50" charset="0"/>
              </a:rPr>
              <a:t>2 dispositifs</a:t>
            </a:r>
            <a:r>
              <a:rPr lang="fr-FR" sz="2400" b="0" u="none" strike="noStrike">
                <a:solidFill>
                  <a:schemeClr val="dk1"/>
                </a:solidFill>
                <a:effectLst/>
                <a:uFillTx/>
                <a:latin typeface="Marianne" panose="02000000000000000000" pitchFamily="50" charset="0"/>
              </a:rPr>
              <a:t>:</a:t>
            </a:r>
            <a:endParaRPr lang="fr-FR" sz="2400" b="0" u="none" strike="noStrike">
              <a:solidFill>
                <a:srgbClr val="000000"/>
              </a:solidFill>
              <a:effectLst/>
              <a:uFillTx/>
              <a:latin typeface="Marianne" panose="02000000000000000000" pitchFamily="50" charset="0"/>
            </a:endParaRPr>
          </a:p>
          <a:p>
            <a:pPr algn="just" defTabSz="914400">
              <a:lnSpc>
                <a:spcPct val="100000"/>
              </a:lnSpc>
            </a:pPr>
            <a:endParaRPr lang="fr-FR" sz="2400" b="0" u="none" strike="noStrike">
              <a:solidFill>
                <a:srgbClr val="000000"/>
              </a:solidFill>
              <a:effectLst/>
              <a:uFillTx/>
              <a:latin typeface="Marianne" panose="02000000000000000000" pitchFamily="50" charset="0"/>
            </a:endParaRPr>
          </a:p>
          <a:p>
            <a:pPr marL="343080" indent="-343080" defTabSz="914400">
              <a:lnSpc>
                <a:spcPct val="100000"/>
              </a:lnSpc>
              <a:buClr>
                <a:srgbClr val="000000"/>
              </a:buClr>
              <a:buFont typeface="Calibri"/>
              <a:buAutoNum type="arabicPeriod"/>
            </a:pPr>
            <a:r>
              <a:rPr lang="fr-FR" sz="2400" b="0" u="none" strike="noStrike">
                <a:solidFill>
                  <a:schemeClr val="dk1"/>
                </a:solidFill>
                <a:effectLst/>
                <a:uFillTx/>
                <a:latin typeface="Marianne" panose="02000000000000000000" pitchFamily="50" charset="0"/>
              </a:rPr>
              <a:t>Le plan de prévention des noyades et le développement de l’aisance aquatique (Aisance Aquatique et J’Apprends à Nager)</a:t>
            </a:r>
            <a:endParaRPr lang="fr-FR" sz="2400" b="0" u="none" strike="noStrike">
              <a:solidFill>
                <a:srgbClr val="000000"/>
              </a:solidFill>
              <a:effectLst/>
              <a:uFillTx/>
              <a:latin typeface="Marianne" panose="02000000000000000000" pitchFamily="50" charset="0"/>
            </a:endParaRPr>
          </a:p>
          <a:p>
            <a:pPr algn="just" defTabSz="914400">
              <a:lnSpc>
                <a:spcPct val="100000"/>
              </a:lnSpc>
            </a:pPr>
            <a:endParaRPr lang="fr-FR" sz="2400" b="0" u="none" strike="noStrike">
              <a:solidFill>
                <a:srgbClr val="000000"/>
              </a:solidFill>
              <a:effectLst/>
              <a:uFillTx/>
              <a:latin typeface="Marianne" panose="02000000000000000000" pitchFamily="50" charset="0"/>
            </a:endParaRPr>
          </a:p>
          <a:p>
            <a:pPr marL="343080" indent="-343080" algn="just" defTabSz="914400">
              <a:lnSpc>
                <a:spcPct val="100000"/>
              </a:lnSpc>
              <a:buClr>
                <a:srgbClr val="000000"/>
              </a:buClr>
              <a:buFont typeface="Calibri"/>
              <a:buAutoNum type="arabicPeriod"/>
            </a:pPr>
            <a:r>
              <a:rPr lang="fr-FR" sz="2400" b="0" u="none" strike="noStrike">
                <a:solidFill>
                  <a:schemeClr val="dk1"/>
                </a:solidFill>
                <a:effectLst/>
                <a:uFillTx/>
                <a:latin typeface="Marianne" panose="02000000000000000000" pitchFamily="50" charset="0"/>
              </a:rPr>
              <a:t>Le Savoir Rouler à Vélo</a:t>
            </a:r>
            <a:endParaRPr lang="fr-FR" sz="2400" b="0" u="none" strike="noStrike">
              <a:solidFill>
                <a:srgbClr val="000000"/>
              </a:solidFill>
              <a:effectLst/>
              <a:uFillTx/>
              <a:latin typeface="Marianne" panose="02000000000000000000" pitchFamily="50" charset="0"/>
            </a:endParaRPr>
          </a:p>
          <a:p>
            <a:pPr algn="just" defTabSz="914400">
              <a:lnSpc>
                <a:spcPct val="100000"/>
              </a:lnSpc>
            </a:pPr>
            <a:endParaRPr lang="fr-FR" sz="2400" b="0" u="none" strike="noStrike">
              <a:solidFill>
                <a:srgbClr val="000000"/>
              </a:solidFill>
              <a:effectLst/>
              <a:uFillTx/>
              <a:latin typeface="Marianne" panose="02000000000000000000" pitchFamily="50"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re 1"/>
          <p:cNvSpPr/>
          <p:nvPr/>
        </p:nvSpPr>
        <p:spPr>
          <a:xfrm>
            <a:off x="0" y="0"/>
            <a:ext cx="9154080" cy="89100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L’Aisance Aquatique et le J’Apprends à nager</a:t>
            </a:r>
            <a:endParaRPr lang="fr-FR" sz="3200" b="0" u="none" strike="noStrike">
              <a:solidFill>
                <a:srgbClr val="FFFFFF"/>
              </a:solidFill>
              <a:effectLst/>
              <a:uFillTx/>
              <a:latin typeface="Marianne" panose="02000000000000000000" pitchFamily="50" charset="0"/>
            </a:endParaRPr>
          </a:p>
        </p:txBody>
      </p:sp>
      <p:sp>
        <p:nvSpPr>
          <p:cNvPr id="72"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73" name="Rectangle 5"/>
          <p:cNvSpPr/>
          <p:nvPr/>
        </p:nvSpPr>
        <p:spPr>
          <a:xfrm>
            <a:off x="10440" y="88920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74" name="Rectangle 2"/>
          <p:cNvSpPr/>
          <p:nvPr/>
        </p:nvSpPr>
        <p:spPr>
          <a:xfrm>
            <a:off x="1255320" y="4925520"/>
            <a:ext cx="6653880" cy="132198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algn="ctr" defTabSz="914400">
              <a:lnSpc>
                <a:spcPct val="100000"/>
              </a:lnSpc>
            </a:pPr>
            <a:r>
              <a:rPr lang="fr-FR" sz="1600" b="0" u="none" strike="noStrike" dirty="0">
                <a:solidFill>
                  <a:schemeClr val="accent1">
                    <a:lumMod val="50000"/>
                  </a:schemeClr>
                </a:solidFill>
                <a:effectLst/>
                <a:uFillTx/>
                <a:latin typeface="Marianne" panose="02000000000000000000" pitchFamily="50" charset="0"/>
              </a:rPr>
              <a:t>Une enveloppe de 270 000 €</a:t>
            </a:r>
            <a:endParaRPr lang="fr-FR" sz="1600" b="0" u="none" strike="noStrike" dirty="0">
              <a:solidFill>
                <a:srgbClr val="000000"/>
              </a:solidFill>
              <a:effectLst/>
              <a:uFillTx/>
              <a:latin typeface="Marianne" panose="02000000000000000000" pitchFamily="50" charset="0"/>
            </a:endParaRPr>
          </a:p>
          <a:p>
            <a:pPr marL="457200" algn="ctr" defTabSz="914400">
              <a:lnSpc>
                <a:spcPct val="100000"/>
              </a:lnSpc>
            </a:pPr>
            <a:r>
              <a:rPr lang="fr-FR" sz="1600" b="1" u="none" strike="noStrike" dirty="0">
                <a:solidFill>
                  <a:srgbClr val="254061"/>
                </a:solidFill>
                <a:effectLst/>
                <a:uFillTx/>
                <a:latin typeface="Marianne" panose="02000000000000000000" pitchFamily="50" charset="0"/>
              </a:rPr>
              <a:t>29 projets Aisance Aquatique </a:t>
            </a:r>
            <a:r>
              <a:rPr lang="fr-FR" sz="1600" b="0" u="none" strike="noStrike" dirty="0">
                <a:solidFill>
                  <a:srgbClr val="254061"/>
                </a:solidFill>
                <a:effectLst/>
                <a:uFillTx/>
                <a:latin typeface="Marianne" panose="02000000000000000000" pitchFamily="50" charset="0"/>
              </a:rPr>
              <a:t>(4-6 ans)</a:t>
            </a:r>
            <a:endParaRPr lang="fr-FR" sz="1600" b="0" u="none" strike="noStrike" dirty="0">
              <a:solidFill>
                <a:srgbClr val="000000"/>
              </a:solidFill>
              <a:effectLst/>
              <a:uFillTx/>
              <a:latin typeface="Marianne" panose="02000000000000000000" pitchFamily="50" charset="0"/>
            </a:endParaRPr>
          </a:p>
          <a:p>
            <a:pPr marL="457200" algn="ctr" defTabSz="914400">
              <a:lnSpc>
                <a:spcPct val="100000"/>
              </a:lnSpc>
            </a:pPr>
            <a:r>
              <a:rPr lang="fr-FR" sz="1600" b="1" u="none" strike="noStrike" dirty="0">
                <a:solidFill>
                  <a:srgbClr val="254061"/>
                </a:solidFill>
                <a:effectLst/>
                <a:uFillTx/>
                <a:latin typeface="Marianne" panose="02000000000000000000" pitchFamily="50" charset="0"/>
              </a:rPr>
              <a:t>48 projets J’Apprends à Nager </a:t>
            </a:r>
            <a:r>
              <a:rPr lang="fr-FR" sz="1600" b="0" u="none" strike="noStrike" dirty="0">
                <a:solidFill>
                  <a:srgbClr val="254061"/>
                </a:solidFill>
                <a:effectLst/>
                <a:uFillTx/>
                <a:latin typeface="Marianne" panose="02000000000000000000" pitchFamily="50" charset="0"/>
              </a:rPr>
              <a:t>(6-12 ans et + 45 ans)</a:t>
            </a:r>
            <a:endParaRPr lang="fr-FR" sz="1600" b="0" u="none" strike="noStrike" dirty="0">
              <a:solidFill>
                <a:srgbClr val="000000"/>
              </a:solidFill>
              <a:effectLst/>
              <a:uFillTx/>
              <a:latin typeface="Marianne" panose="02000000000000000000" pitchFamily="50" charset="0"/>
            </a:endParaRPr>
          </a:p>
          <a:p>
            <a:pPr marL="457200" algn="ctr" defTabSz="914400">
              <a:lnSpc>
                <a:spcPct val="100000"/>
              </a:lnSpc>
            </a:pPr>
            <a:r>
              <a:rPr lang="fr-FR" sz="1600" b="1" u="none" strike="noStrike" dirty="0">
                <a:solidFill>
                  <a:srgbClr val="254061"/>
                </a:solidFill>
                <a:effectLst/>
                <a:uFillTx/>
                <a:latin typeface="Marianne" panose="02000000000000000000" pitchFamily="50" charset="0"/>
              </a:rPr>
              <a:t>500</a:t>
            </a:r>
            <a:r>
              <a:rPr lang="fr-FR" sz="1600" b="0" u="none" strike="noStrike" dirty="0">
                <a:solidFill>
                  <a:srgbClr val="254061"/>
                </a:solidFill>
                <a:effectLst/>
                <a:uFillTx/>
                <a:latin typeface="Marianne" panose="02000000000000000000" pitchFamily="50" charset="0"/>
              </a:rPr>
              <a:t> stages réalisés</a:t>
            </a:r>
            <a:endParaRPr lang="fr-FR" sz="1600" b="0" u="none" strike="noStrike" dirty="0">
              <a:solidFill>
                <a:srgbClr val="000000"/>
              </a:solidFill>
              <a:effectLst/>
              <a:uFillTx/>
              <a:latin typeface="Marianne" panose="02000000000000000000" pitchFamily="50" charset="0"/>
            </a:endParaRPr>
          </a:p>
          <a:p>
            <a:pPr marL="457200" algn="ctr" defTabSz="914400">
              <a:lnSpc>
                <a:spcPct val="100000"/>
              </a:lnSpc>
            </a:pPr>
            <a:r>
              <a:rPr lang="fr-FR" sz="1600" b="1" u="none" strike="noStrike" dirty="0">
                <a:solidFill>
                  <a:srgbClr val="254061"/>
                </a:solidFill>
                <a:effectLst/>
                <a:uFillTx/>
                <a:latin typeface="Marianne" panose="02000000000000000000" pitchFamily="50" charset="0"/>
              </a:rPr>
              <a:t>4 500 </a:t>
            </a:r>
            <a:r>
              <a:rPr lang="fr-FR" sz="1600" b="0" u="none" strike="noStrike" dirty="0">
                <a:solidFill>
                  <a:srgbClr val="254061"/>
                </a:solidFill>
                <a:effectLst/>
                <a:uFillTx/>
                <a:latin typeface="Marianne" panose="02000000000000000000" pitchFamily="50" charset="0"/>
              </a:rPr>
              <a:t>enfants bénéficiaires </a:t>
            </a:r>
            <a:endParaRPr lang="fr-FR" sz="1600" b="0" u="none" strike="noStrike" dirty="0">
              <a:solidFill>
                <a:srgbClr val="000000"/>
              </a:solidFill>
              <a:effectLst/>
              <a:uFillTx/>
              <a:latin typeface="Marianne" panose="02000000000000000000" pitchFamily="50" charset="0"/>
            </a:endParaRPr>
          </a:p>
        </p:txBody>
      </p:sp>
      <p:graphicFrame>
        <p:nvGraphicFramePr>
          <p:cNvPr id="75" name="Graphique 6"/>
          <p:cNvGraphicFramePr/>
          <p:nvPr>
            <p:extLst>
              <p:ext uri="{D42A27DB-BD31-4B8C-83A1-F6EECF244321}">
                <p14:modId xmlns:p14="http://schemas.microsoft.com/office/powerpoint/2010/main" val="1873250428"/>
              </p:ext>
            </p:extLst>
          </p:nvPr>
        </p:nvGraphicFramePr>
        <p:xfrm>
          <a:off x="694080" y="1084320"/>
          <a:ext cx="7776360" cy="3962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re 1"/>
          <p:cNvSpPr/>
          <p:nvPr/>
        </p:nvSpPr>
        <p:spPr>
          <a:xfrm>
            <a:off x="0" y="0"/>
            <a:ext cx="9154080" cy="89100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L’Aisance Aquatique et le J’Apprends à nager</a:t>
            </a:r>
            <a:endParaRPr lang="fr-FR" sz="3200" b="0" u="none" strike="noStrike">
              <a:solidFill>
                <a:srgbClr val="FFFFFF"/>
              </a:solidFill>
              <a:effectLst/>
              <a:uFillTx/>
              <a:latin typeface="Marianne" panose="02000000000000000000" pitchFamily="50" charset="0"/>
            </a:endParaRPr>
          </a:p>
        </p:txBody>
      </p:sp>
      <p:sp>
        <p:nvSpPr>
          <p:cNvPr id="77"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78" name="Rectangle 5"/>
          <p:cNvSpPr/>
          <p:nvPr/>
        </p:nvSpPr>
        <p:spPr>
          <a:xfrm>
            <a:off x="10440" y="88920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79" name="ZoneTexte 4"/>
          <p:cNvSpPr/>
          <p:nvPr/>
        </p:nvSpPr>
        <p:spPr>
          <a:xfrm>
            <a:off x="215640" y="985320"/>
            <a:ext cx="8712720" cy="280044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endParaRPr lang="fr-FR" sz="800" b="0" u="none" strike="noStrike">
              <a:solidFill>
                <a:srgbClr val="000000"/>
              </a:solidFill>
              <a:effectLst/>
              <a:uFillTx/>
              <a:latin typeface="Marianne" panose="02000000000000000000" pitchFamily="50" charset="0"/>
            </a:endParaRPr>
          </a:p>
          <a:p>
            <a:pPr defTabSz="914400">
              <a:lnSpc>
                <a:spcPct val="100000"/>
              </a:lnSpc>
            </a:pPr>
            <a:r>
              <a:rPr lang="fr-FR" sz="1600" b="1" u="sng" strike="noStrike">
                <a:solidFill>
                  <a:schemeClr val="accent1">
                    <a:lumMod val="50000"/>
                  </a:schemeClr>
                </a:solidFill>
                <a:effectLst/>
                <a:uFillTx/>
                <a:latin typeface="Marianne" panose="02000000000000000000" pitchFamily="50" charset="0"/>
              </a:rPr>
              <a:t>Somme disponible</a:t>
            </a:r>
            <a:r>
              <a:rPr lang="fr-FR" sz="1400" b="0" u="sng" strike="noStrike">
                <a:solidFill>
                  <a:schemeClr val="accent1">
                    <a:lumMod val="50000"/>
                  </a:schemeClr>
                </a:solidFill>
                <a:effectLst/>
                <a:uFillTx/>
                <a:latin typeface="Marianne" panose="02000000000000000000" pitchFamily="50" charset="0"/>
              </a:rPr>
              <a:t>: </a:t>
            </a:r>
            <a:r>
              <a:rPr lang="fr-FR" sz="1400" b="1" u="sng" strike="noStrike">
                <a:solidFill>
                  <a:schemeClr val="accent1">
                    <a:lumMod val="50000"/>
                  </a:schemeClr>
                </a:solidFill>
                <a:effectLst/>
                <a:uFillTx/>
                <a:latin typeface="Marianne" panose="02000000000000000000" pitchFamily="50" charset="0"/>
              </a:rPr>
              <a:t>290 000 €</a:t>
            </a:r>
            <a:endParaRPr lang="fr-FR" sz="1400" b="0" u="none" strike="noStrike">
              <a:solidFill>
                <a:srgbClr val="000000"/>
              </a:solidFill>
              <a:effectLst/>
              <a:uFillTx/>
              <a:latin typeface="Marianne" panose="02000000000000000000" pitchFamily="50" charset="0"/>
            </a:endParaRPr>
          </a:p>
          <a:p>
            <a:pPr marL="914400" defTabSz="914400">
              <a:lnSpc>
                <a:spcPct val="100000"/>
              </a:lnSpc>
            </a:pPr>
            <a:r>
              <a:rPr lang="fr-FR" sz="1400" b="0" u="none" strike="noStrike">
                <a:solidFill>
                  <a:schemeClr val="accent1">
                    <a:lumMod val="50000"/>
                  </a:schemeClr>
                </a:solidFill>
                <a:effectLst/>
                <a:uFillTx/>
                <a:latin typeface="Marianne" panose="02000000000000000000" pitchFamily="50" charset="0"/>
              </a:rPr>
              <a:t>dont:</a:t>
            </a:r>
            <a:endParaRPr lang="fr-FR" sz="1400" b="0" u="none" strike="noStrike">
              <a:solidFill>
                <a:srgbClr val="000000"/>
              </a:solidFill>
              <a:effectLst/>
              <a:uFillTx/>
              <a:latin typeface="Marianne" panose="02000000000000000000" pitchFamily="50" charset="0"/>
            </a:endParaRPr>
          </a:p>
          <a:p>
            <a:pPr marL="914400" lvl="2" indent="-216000" defTabSz="914400">
              <a:lnSpc>
                <a:spcPct val="100000"/>
              </a:lnSpc>
              <a:buClr>
                <a:srgbClr val="254061"/>
              </a:buClr>
              <a:buFont typeface="Wingdings" charset="2"/>
              <a:buChar char=""/>
            </a:pPr>
            <a:r>
              <a:rPr lang="fr-FR" sz="1400" b="1" u="none" strike="noStrike">
                <a:solidFill>
                  <a:srgbClr val="254061"/>
                </a:solidFill>
                <a:effectLst/>
                <a:uFillTx/>
                <a:latin typeface="Marianne" panose="02000000000000000000" pitchFamily="50" charset="0"/>
                <a:ea typeface="DejaVu Sans"/>
              </a:rPr>
              <a:t> 110 000 € </a:t>
            </a:r>
            <a:r>
              <a:rPr lang="fr-FR" sz="1400" b="0" u="none" strike="noStrike">
                <a:solidFill>
                  <a:srgbClr val="254061"/>
                </a:solidFill>
                <a:effectLst/>
                <a:uFillTx/>
                <a:latin typeface="Marianne" panose="02000000000000000000" pitchFamily="50" charset="0"/>
                <a:ea typeface="DejaVu Sans"/>
              </a:rPr>
              <a:t>pour Aisance Aquatique (AA) </a:t>
            </a:r>
            <a:endParaRPr lang="fr-FR" sz="1400" b="0" u="none" strike="noStrike">
              <a:solidFill>
                <a:srgbClr val="000000"/>
              </a:solidFill>
              <a:effectLst/>
              <a:uFillTx/>
              <a:latin typeface="Marianne" panose="02000000000000000000" pitchFamily="50" charset="0"/>
            </a:endParaRPr>
          </a:p>
          <a:p>
            <a:pPr marL="914400" lvl="2" indent="-216000" defTabSz="914400">
              <a:lnSpc>
                <a:spcPct val="100000"/>
              </a:lnSpc>
              <a:buClr>
                <a:srgbClr val="254061"/>
              </a:buClr>
              <a:buFont typeface="Wingdings" charset="2"/>
              <a:buChar char=""/>
            </a:pPr>
            <a:r>
              <a:rPr lang="fr-FR" sz="1400" b="1" u="none" strike="noStrike">
                <a:solidFill>
                  <a:srgbClr val="254061"/>
                </a:solidFill>
                <a:effectLst/>
                <a:uFillTx/>
                <a:latin typeface="Marianne" panose="02000000000000000000" pitchFamily="50" charset="0"/>
                <a:ea typeface="DejaVu Sans"/>
              </a:rPr>
              <a:t> 180 000 € </a:t>
            </a:r>
            <a:r>
              <a:rPr lang="fr-FR" sz="1400" b="0" u="none" strike="noStrike">
                <a:solidFill>
                  <a:srgbClr val="254061"/>
                </a:solidFill>
                <a:effectLst/>
                <a:uFillTx/>
                <a:latin typeface="Marianne" panose="02000000000000000000" pitchFamily="50" charset="0"/>
                <a:ea typeface="DejaVu Sans"/>
              </a:rPr>
              <a:t>pour J’Apprends à Nager (JàN) </a:t>
            </a:r>
            <a:endParaRPr lang="fr-FR" sz="1400" b="0" u="none" strike="noStrike">
              <a:solidFill>
                <a:srgbClr val="000000"/>
              </a:solidFill>
              <a:effectLst/>
              <a:uFillTx/>
              <a:latin typeface="Marianne" panose="02000000000000000000" pitchFamily="50" charset="0"/>
            </a:endParaRPr>
          </a:p>
          <a:p>
            <a:pPr marL="360" defTabSz="914400">
              <a:lnSpc>
                <a:spcPct val="100000"/>
              </a:lnSpc>
              <a:spcBef>
                <a:spcPts val="601"/>
              </a:spcBef>
            </a:pPr>
            <a:r>
              <a:rPr lang="fr-FR" sz="1400" b="0" u="none" strike="noStrike">
                <a:solidFill>
                  <a:srgbClr val="254061"/>
                </a:solidFill>
                <a:effectLst/>
                <a:uFillTx/>
                <a:latin typeface="Marianne" panose="02000000000000000000" pitchFamily="50" charset="0"/>
                <a:ea typeface="DejaVu Sans"/>
              </a:rPr>
              <a:t> </a:t>
            </a:r>
            <a:r>
              <a:rPr lang="fr-FR" sz="1600" b="1" u="sng" strike="noStrike">
                <a:solidFill>
                  <a:schemeClr val="accent1">
                    <a:lumMod val="50000"/>
                  </a:schemeClr>
                </a:solidFill>
                <a:effectLst/>
                <a:uFillTx/>
                <a:latin typeface="Marianne" panose="02000000000000000000" pitchFamily="50" charset="0"/>
                <a:ea typeface="DejaVu Sans"/>
              </a:rPr>
              <a:t>Bénéficiaires</a:t>
            </a:r>
            <a:r>
              <a:rPr lang="fr-FR" sz="1400" b="0" u="none" strike="noStrike">
                <a:solidFill>
                  <a:schemeClr val="accent1">
                    <a:lumMod val="50000"/>
                  </a:schemeClr>
                </a:solidFill>
                <a:effectLst/>
                <a:uFillTx/>
                <a:latin typeface="Marianne" panose="02000000000000000000" pitchFamily="50" charset="0"/>
                <a:ea typeface="DejaVu Sans"/>
              </a:rPr>
              <a:t>: </a:t>
            </a:r>
            <a:r>
              <a:rPr lang="fr-FR" sz="1400" b="1" u="none" strike="noStrike">
                <a:solidFill>
                  <a:srgbClr val="254061"/>
                </a:solidFill>
                <a:effectLst/>
                <a:uFillTx/>
                <a:latin typeface="Marianne" panose="02000000000000000000" pitchFamily="50" charset="0"/>
                <a:ea typeface="DejaVu Sans"/>
              </a:rPr>
              <a:t>4/6 ans </a:t>
            </a:r>
            <a:r>
              <a:rPr lang="fr-FR" sz="1400" b="0" u="none" strike="noStrike">
                <a:solidFill>
                  <a:srgbClr val="254061"/>
                </a:solidFill>
                <a:effectLst/>
                <a:uFillTx/>
                <a:latin typeface="Marianne" panose="02000000000000000000" pitchFamily="50" charset="0"/>
                <a:ea typeface="DejaVu Sans"/>
              </a:rPr>
              <a:t>en Aisance Aquatique et </a:t>
            </a:r>
            <a:r>
              <a:rPr lang="fr-FR" sz="1400" b="1" u="none" strike="noStrike">
                <a:solidFill>
                  <a:srgbClr val="254061"/>
                </a:solidFill>
                <a:effectLst/>
                <a:uFillTx/>
                <a:latin typeface="Marianne" panose="02000000000000000000" pitchFamily="50" charset="0"/>
                <a:ea typeface="DejaVu Sans"/>
              </a:rPr>
              <a:t>6/12 ans </a:t>
            </a:r>
            <a:r>
              <a:rPr lang="fr-FR" sz="1400" b="0" u="none" strike="noStrike">
                <a:solidFill>
                  <a:srgbClr val="254061"/>
                </a:solidFill>
                <a:effectLst/>
                <a:uFillTx/>
                <a:latin typeface="Marianne" panose="02000000000000000000" pitchFamily="50" charset="0"/>
                <a:ea typeface="DejaVu Sans"/>
              </a:rPr>
              <a:t>en J’Apprends à Nager</a:t>
            </a:r>
            <a:endParaRPr lang="fr-FR" sz="1400" b="0" u="none" strike="noStrike">
              <a:solidFill>
                <a:srgbClr val="000000"/>
              </a:solidFill>
              <a:effectLst/>
              <a:uFillTx/>
              <a:latin typeface="Marianne" panose="02000000000000000000" pitchFamily="50" charset="0"/>
            </a:endParaRPr>
          </a:p>
          <a:p>
            <a:pPr marL="360" defTabSz="914400">
              <a:lnSpc>
                <a:spcPct val="100000"/>
              </a:lnSpc>
              <a:spcBef>
                <a:spcPts val="601"/>
              </a:spcBef>
            </a:pPr>
            <a:endParaRPr lang="fr-FR" sz="800" b="0" u="none" strike="noStrike">
              <a:solidFill>
                <a:srgbClr val="000000"/>
              </a:solidFill>
              <a:effectLst/>
              <a:uFillTx/>
              <a:latin typeface="Marianne" panose="02000000000000000000" pitchFamily="50" charset="0"/>
            </a:endParaRPr>
          </a:p>
          <a:p>
            <a:pPr marL="914400" lvl="2" indent="-216000" defTabSz="914400">
              <a:lnSpc>
                <a:spcPct val="100000"/>
              </a:lnSpc>
              <a:buClr>
                <a:srgbClr val="254061"/>
              </a:buClr>
              <a:buFont typeface="Wingdings" charset="2"/>
              <a:buChar char=""/>
            </a:pPr>
            <a:r>
              <a:rPr lang="fr-FR" sz="1400" b="1" u="none" strike="noStrike">
                <a:solidFill>
                  <a:srgbClr val="254061"/>
                </a:solidFill>
                <a:effectLst/>
                <a:uFillTx/>
                <a:latin typeface="Marianne" panose="02000000000000000000" pitchFamily="50" charset="0"/>
                <a:ea typeface="DejaVu Sans"/>
              </a:rPr>
              <a:t>Ouverture jusqu’à 18 ans pour les jeunes en situation de handicap</a:t>
            </a:r>
            <a:endParaRPr lang="fr-FR" sz="1400" b="0" u="none" strike="noStrike">
              <a:solidFill>
                <a:srgbClr val="000000"/>
              </a:solidFill>
              <a:effectLst/>
              <a:uFillTx/>
              <a:latin typeface="Marianne" panose="02000000000000000000" pitchFamily="50" charset="0"/>
            </a:endParaRPr>
          </a:p>
          <a:p>
            <a:pPr marL="914400" lvl="2" indent="-216000" defTabSz="914400">
              <a:lnSpc>
                <a:spcPct val="100000"/>
              </a:lnSpc>
              <a:buClr>
                <a:srgbClr val="254061"/>
              </a:buClr>
              <a:buFont typeface="Wingdings" charset="2"/>
              <a:buChar char=""/>
            </a:pPr>
            <a:r>
              <a:rPr lang="fr-FR" sz="1400" b="1" u="none" strike="noStrike">
                <a:solidFill>
                  <a:srgbClr val="254061"/>
                </a:solidFill>
                <a:effectLst/>
                <a:uFillTx/>
                <a:latin typeface="Marianne" panose="02000000000000000000" pitchFamily="50" charset="0"/>
                <a:ea typeface="DejaVu Sans"/>
              </a:rPr>
              <a:t>Ouverture aux + 45 ans </a:t>
            </a:r>
            <a:r>
              <a:rPr lang="fr-FR" sz="1400" b="0" u="none" strike="noStrike">
                <a:solidFill>
                  <a:srgbClr val="254061"/>
                </a:solidFill>
                <a:effectLst/>
                <a:uFillTx/>
                <a:latin typeface="Marianne" panose="02000000000000000000" pitchFamily="50" charset="0"/>
                <a:ea typeface="DejaVu Sans"/>
              </a:rPr>
              <a:t>ne sachant pas nager (dans la limite de 10% des crédits) </a:t>
            </a:r>
            <a:endParaRPr lang="fr-FR" sz="1400" b="0" u="none" strike="noStrike">
              <a:solidFill>
                <a:srgbClr val="000000"/>
              </a:solidFill>
              <a:effectLst/>
              <a:uFillTx/>
              <a:latin typeface="Marianne" panose="02000000000000000000" pitchFamily="50" charset="0"/>
            </a:endParaRPr>
          </a:p>
          <a:p>
            <a:pPr defTabSz="914400">
              <a:lnSpc>
                <a:spcPct val="100000"/>
              </a:lnSpc>
              <a:spcBef>
                <a:spcPts val="601"/>
              </a:spcBef>
            </a:pPr>
            <a:endParaRPr lang="fr-FR" sz="800" b="0" u="none" strike="noStrike">
              <a:solidFill>
                <a:srgbClr val="000000"/>
              </a:solidFill>
              <a:effectLst/>
              <a:uFillTx/>
              <a:latin typeface="Marianne" panose="02000000000000000000" pitchFamily="50" charset="0"/>
            </a:endParaRPr>
          </a:p>
          <a:p>
            <a:pPr defTabSz="914400">
              <a:lnSpc>
                <a:spcPct val="100000"/>
              </a:lnSpc>
              <a:tabLst>
                <a:tab pos="1793880" algn="l"/>
              </a:tabLst>
            </a:pPr>
            <a:r>
              <a:rPr lang="fr-FR" sz="1600" b="1" u="sng" strike="noStrike">
                <a:solidFill>
                  <a:schemeClr val="accent1">
                    <a:lumMod val="50000"/>
                  </a:schemeClr>
                </a:solidFill>
                <a:effectLst/>
                <a:uFillTx/>
                <a:latin typeface="Marianne" panose="02000000000000000000" pitchFamily="50" charset="0"/>
                <a:ea typeface="DejaVu Sans"/>
              </a:rPr>
              <a:t>Critères d’éligibilités</a:t>
            </a:r>
            <a:r>
              <a:rPr lang="fr-FR" sz="1400" b="0" u="none" strike="noStrike">
                <a:solidFill>
                  <a:schemeClr val="accent1">
                    <a:lumMod val="50000"/>
                  </a:schemeClr>
                </a:solidFill>
                <a:effectLst/>
                <a:uFillTx/>
                <a:latin typeface="Marianne" panose="02000000000000000000" pitchFamily="50" charset="0"/>
                <a:ea typeface="DejaVu Sans"/>
              </a:rPr>
              <a:t>: </a:t>
            </a:r>
            <a:r>
              <a:rPr lang="fr-FR" sz="1400" b="0" u="none" strike="noStrike">
                <a:solidFill>
                  <a:srgbClr val="254061"/>
                </a:solidFill>
                <a:effectLst/>
                <a:uFillTx/>
                <a:latin typeface="Marianne" panose="02000000000000000000" pitchFamily="50" charset="0"/>
                <a:ea typeface="DejaVu Sans"/>
              </a:rPr>
              <a:t>Les actions devront </a:t>
            </a:r>
            <a:r>
              <a:rPr lang="fr-FR" sz="1400" b="1" u="none" strike="noStrike">
                <a:solidFill>
                  <a:srgbClr val="254061"/>
                </a:solidFill>
                <a:effectLst/>
                <a:uFillTx/>
                <a:latin typeface="Marianne" panose="02000000000000000000" pitchFamily="50" charset="0"/>
                <a:ea typeface="DejaVu Sans"/>
              </a:rPr>
              <a:t>débuter en 2026 </a:t>
            </a:r>
            <a:r>
              <a:rPr lang="fr-FR" sz="1400" b="0" u="none" strike="noStrike">
                <a:solidFill>
                  <a:srgbClr val="254061"/>
                </a:solidFill>
                <a:effectLst/>
                <a:uFillTx/>
                <a:latin typeface="Marianne" panose="02000000000000000000" pitchFamily="50" charset="0"/>
                <a:ea typeface="DejaVu Sans"/>
              </a:rPr>
              <a:t>et peuvent se dérouler </a:t>
            </a:r>
            <a:r>
              <a:rPr lang="fr-FR" sz="1400" b="1" u="none" strike="noStrike">
                <a:solidFill>
                  <a:srgbClr val="254061"/>
                </a:solidFill>
                <a:effectLst/>
                <a:uFillTx/>
                <a:latin typeface="Marianne" panose="02000000000000000000" pitchFamily="50" charset="0"/>
                <a:ea typeface="DejaVu Sans"/>
              </a:rPr>
              <a:t>jusqu’en juin 2027. </a:t>
            </a:r>
            <a:r>
              <a:rPr lang="fr-FR" sz="1400" b="0" u="none" strike="noStrike">
                <a:solidFill>
                  <a:srgbClr val="254061"/>
                </a:solidFill>
                <a:effectLst/>
                <a:uFillTx/>
                <a:latin typeface="Marianne" panose="02000000000000000000" pitchFamily="50" charset="0"/>
                <a:ea typeface="DejaVu Sans"/>
              </a:rPr>
              <a:t>Les stages doivent être </a:t>
            </a:r>
            <a:r>
              <a:rPr lang="fr-FR" sz="1400" b="1" u="none" strike="noStrike">
                <a:solidFill>
                  <a:srgbClr val="254061"/>
                </a:solidFill>
                <a:effectLst/>
                <a:uFillTx/>
                <a:latin typeface="Marianne" panose="02000000000000000000" pitchFamily="50" charset="0"/>
                <a:ea typeface="DejaVu Sans"/>
              </a:rPr>
              <a:t>gratuits.</a:t>
            </a:r>
            <a:endParaRPr lang="fr-FR" sz="1400" b="0" u="none" strike="noStrike">
              <a:solidFill>
                <a:srgbClr val="000000"/>
              </a:solidFill>
              <a:effectLst/>
              <a:uFillTx/>
              <a:latin typeface="Marianne" panose="02000000000000000000" pitchFamily="50" charset="0"/>
            </a:endParaRPr>
          </a:p>
        </p:txBody>
      </p:sp>
      <p:sp>
        <p:nvSpPr>
          <p:cNvPr id="80" name="Rectangle : coins arrondis 6"/>
          <p:cNvSpPr/>
          <p:nvPr/>
        </p:nvSpPr>
        <p:spPr>
          <a:xfrm>
            <a:off x="1843200" y="3903480"/>
            <a:ext cx="7084800" cy="133992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262080" lvl="2" indent="-171360" defTabSz="914400">
              <a:lnSpc>
                <a:spcPct val="100000"/>
              </a:lnSpc>
              <a:buClr>
                <a:srgbClr val="FFFFFF"/>
              </a:buClr>
              <a:buFont typeface="Arial"/>
              <a:buChar char="•"/>
            </a:pPr>
            <a:r>
              <a:rPr lang="fr-FR" sz="1200" b="1" u="none" strike="noStrike">
                <a:solidFill>
                  <a:schemeClr val="lt1"/>
                </a:solidFill>
                <a:effectLst/>
                <a:uFillTx/>
                <a:latin typeface="Marianne" panose="02000000000000000000" pitchFamily="50" charset="0"/>
              </a:rPr>
              <a:t>Les classes bleues et stages bleus </a:t>
            </a:r>
            <a:r>
              <a:rPr lang="fr-FR" sz="1200" b="0" u="none" strike="noStrike">
                <a:solidFill>
                  <a:schemeClr val="lt1"/>
                </a:solidFill>
                <a:effectLst/>
                <a:uFillTx/>
                <a:latin typeface="Marianne" panose="02000000000000000000" pitchFamily="50" charset="0"/>
              </a:rPr>
              <a:t>sont conduits pendant </a:t>
            </a:r>
            <a:r>
              <a:rPr lang="fr-FR" sz="1200" b="1" u="none" strike="noStrike">
                <a:solidFill>
                  <a:schemeClr val="lt1"/>
                </a:solidFill>
                <a:effectLst/>
                <a:uFillTx/>
                <a:latin typeface="Marianne" panose="02000000000000000000" pitchFamily="50" charset="0"/>
              </a:rPr>
              <a:t>le temps scolaire, périscolaire ou extra-scolaire</a:t>
            </a:r>
            <a:r>
              <a:rPr lang="fr-FR" sz="1200" b="0" u="none" strike="noStrike">
                <a:solidFill>
                  <a:schemeClr val="lt1"/>
                </a:solidFill>
                <a:effectLst/>
                <a:uFillTx/>
                <a:latin typeface="Marianne" panose="02000000000000000000" pitchFamily="50" charset="0"/>
              </a:rPr>
              <a:t>.</a:t>
            </a:r>
            <a:endParaRPr lang="fr-FR" sz="1200" b="0" u="none" strike="noStrike">
              <a:solidFill>
                <a:srgbClr val="FFFFFF"/>
              </a:solidFill>
              <a:effectLst/>
              <a:uFillTx/>
              <a:latin typeface="Marianne" panose="02000000000000000000" pitchFamily="50" charset="0"/>
            </a:endParaRPr>
          </a:p>
          <a:p>
            <a:pPr marL="262080" lvl="2" indent="-171360" defTabSz="914400">
              <a:lnSpc>
                <a:spcPct val="100000"/>
              </a:lnSpc>
              <a:buClr>
                <a:srgbClr val="FFFFFF"/>
              </a:buClr>
              <a:buFont typeface="Arial"/>
              <a:buChar char="•"/>
            </a:pPr>
            <a:r>
              <a:rPr lang="fr-FR" sz="1200" b="1" u="none" strike="noStrike">
                <a:solidFill>
                  <a:schemeClr val="lt1"/>
                </a:solidFill>
                <a:effectLst/>
                <a:uFillTx/>
                <a:latin typeface="Marianne" panose="02000000000000000000" pitchFamily="50" charset="0"/>
              </a:rPr>
              <a:t>Massés dans le temps </a:t>
            </a:r>
            <a:r>
              <a:rPr lang="fr-FR" sz="1200" b="0" u="none" strike="noStrike">
                <a:solidFill>
                  <a:schemeClr val="lt1"/>
                </a:solidFill>
                <a:effectLst/>
                <a:uFillTx/>
                <a:latin typeface="Marianne" panose="02000000000000000000" pitchFamily="50" charset="0"/>
              </a:rPr>
              <a:t>(1 ou 2 séances par jour pendant 1 ou 2 semaines), sans recours à du matériel de flottaison et dans minimum 1,30 mètre d'eau. </a:t>
            </a:r>
            <a:endParaRPr lang="fr-FR" sz="1200" b="0" u="none" strike="noStrike">
              <a:solidFill>
                <a:srgbClr val="FFFFFF"/>
              </a:solidFill>
              <a:effectLst/>
              <a:uFillTx/>
              <a:latin typeface="Marianne" panose="02000000000000000000" pitchFamily="50" charset="0"/>
            </a:endParaRPr>
          </a:p>
          <a:p>
            <a:pPr marL="262080" lvl="2" indent="-171360" defTabSz="914400">
              <a:lnSpc>
                <a:spcPct val="100000"/>
              </a:lnSpc>
              <a:buClr>
                <a:srgbClr val="FFFFFF"/>
              </a:buClr>
              <a:buFont typeface="Arial"/>
              <a:buChar char="•"/>
            </a:pPr>
            <a:r>
              <a:rPr lang="fr-FR" sz="1200" b="1" u="none" strike="noStrike">
                <a:solidFill>
                  <a:srgbClr val="FFFFFF"/>
                </a:solidFill>
                <a:effectLst/>
                <a:uFillTx/>
                <a:latin typeface="Marianne" panose="02000000000000000000" pitchFamily="50" charset="0"/>
              </a:rPr>
              <a:t>Encadrement par des encadrants Aisance Aquatique.</a:t>
            </a:r>
            <a:endParaRPr lang="fr-FR" sz="1200" b="0" u="none" strike="noStrike">
              <a:solidFill>
                <a:srgbClr val="FFFFFF"/>
              </a:solidFill>
              <a:effectLst/>
              <a:uFillTx/>
              <a:latin typeface="Marianne" panose="02000000000000000000" pitchFamily="50" charset="0"/>
            </a:endParaRPr>
          </a:p>
        </p:txBody>
      </p:sp>
      <p:sp>
        <p:nvSpPr>
          <p:cNvPr id="81" name="Rectangle : coins arrondis 7"/>
          <p:cNvSpPr/>
          <p:nvPr/>
        </p:nvSpPr>
        <p:spPr>
          <a:xfrm>
            <a:off x="1835640" y="5434920"/>
            <a:ext cx="7092360" cy="1258920"/>
          </a:xfrm>
          <a:prstGeom prst="roundRect">
            <a:avLst>
              <a:gd name="adj"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352440" lvl="2" indent="-171360" defTabSz="914400">
              <a:lnSpc>
                <a:spcPct val="100000"/>
              </a:lnSpc>
              <a:buClr>
                <a:srgbClr val="FFFFFF"/>
              </a:buClr>
              <a:buFont typeface="Arial"/>
              <a:buChar char="•"/>
            </a:pPr>
            <a:r>
              <a:rPr lang="fr-FR" sz="1200" b="1" u="none" strike="noStrike">
                <a:solidFill>
                  <a:schemeClr val="lt1"/>
                </a:solidFill>
                <a:effectLst/>
                <a:uFillTx/>
                <a:latin typeface="Marianne" panose="02000000000000000000" pitchFamily="50" charset="0"/>
                <a:ea typeface="DejaVu Sans"/>
              </a:rPr>
              <a:t>Les stages JàN </a:t>
            </a:r>
            <a:r>
              <a:rPr lang="fr-FR" sz="1200" b="0" u="none" strike="noStrike">
                <a:solidFill>
                  <a:schemeClr val="lt1"/>
                </a:solidFill>
                <a:effectLst/>
                <a:uFillTx/>
                <a:latin typeface="Marianne" panose="02000000000000000000" pitchFamily="50" charset="0"/>
                <a:ea typeface="DejaVu Sans"/>
              </a:rPr>
              <a:t>sont conduits sur </a:t>
            </a:r>
            <a:r>
              <a:rPr lang="fr-FR" sz="1200" b="1" u="none" strike="noStrike">
                <a:solidFill>
                  <a:schemeClr val="lt1"/>
                </a:solidFill>
                <a:effectLst/>
                <a:uFillTx/>
                <a:latin typeface="Marianne" panose="02000000000000000000" pitchFamily="50" charset="0"/>
                <a:ea typeface="DejaVu Sans"/>
              </a:rPr>
              <a:t>les temps périscolaires ou extra-scolaires </a:t>
            </a:r>
            <a:r>
              <a:rPr lang="fr-FR" sz="1200" b="0" u="none" strike="noStrike">
                <a:solidFill>
                  <a:schemeClr val="lt1"/>
                </a:solidFill>
                <a:effectLst/>
                <a:uFillTx/>
                <a:latin typeface="Marianne" panose="02000000000000000000" pitchFamily="50" charset="0"/>
                <a:ea typeface="DejaVu Sans"/>
              </a:rPr>
              <a:t>( après l’école, le soir, WE, congés scolaires, dans le cadre d’un accueil de loisirs, …)</a:t>
            </a:r>
            <a:endParaRPr lang="fr-FR" sz="1200" b="0" u="none" strike="noStrike">
              <a:solidFill>
                <a:srgbClr val="FFFFFF"/>
              </a:solidFill>
              <a:effectLst/>
              <a:uFillTx/>
              <a:latin typeface="Marianne" panose="02000000000000000000" pitchFamily="50" charset="0"/>
            </a:endParaRPr>
          </a:p>
          <a:p>
            <a:pPr marL="352440" lvl="2" indent="-171360" defTabSz="914400">
              <a:lnSpc>
                <a:spcPct val="100000"/>
              </a:lnSpc>
              <a:buClr>
                <a:srgbClr val="FFFFFF"/>
              </a:buClr>
              <a:buFont typeface="Arial"/>
              <a:buChar char="•"/>
            </a:pPr>
            <a:r>
              <a:rPr lang="fr-FR" sz="1200" b="0" u="none" strike="noStrike">
                <a:solidFill>
                  <a:schemeClr val="lt1"/>
                </a:solidFill>
                <a:effectLst/>
                <a:uFillTx/>
                <a:latin typeface="Marianne" panose="02000000000000000000" pitchFamily="50" charset="0"/>
                <a:ea typeface="DejaVu Sans"/>
              </a:rPr>
              <a:t>Le stage se compose </a:t>
            </a:r>
            <a:r>
              <a:rPr lang="fr-FR" sz="1200" b="1" u="none" strike="noStrike">
                <a:solidFill>
                  <a:schemeClr val="lt1"/>
                </a:solidFill>
                <a:effectLst/>
                <a:uFillTx/>
                <a:latin typeface="Marianne" panose="02000000000000000000" pitchFamily="50" charset="0"/>
                <a:ea typeface="DejaVu Sans"/>
              </a:rPr>
              <a:t>de 10 séances de 45’ à 1 heure. </a:t>
            </a:r>
            <a:endParaRPr lang="fr-FR" sz="1200" b="0" u="none" strike="noStrike">
              <a:solidFill>
                <a:srgbClr val="FFFFFF"/>
              </a:solidFill>
              <a:effectLst/>
              <a:uFillTx/>
              <a:latin typeface="Marianne" panose="02000000000000000000" pitchFamily="50" charset="0"/>
            </a:endParaRPr>
          </a:p>
          <a:p>
            <a:pPr marL="352440" lvl="2" indent="-171360" defTabSz="914400">
              <a:lnSpc>
                <a:spcPct val="100000"/>
              </a:lnSpc>
              <a:buClr>
                <a:srgbClr val="FFFFFF"/>
              </a:buClr>
              <a:buFont typeface="Arial"/>
              <a:buChar char="•"/>
            </a:pPr>
            <a:r>
              <a:rPr lang="fr-FR" sz="1200" b="0" u="none" strike="noStrike">
                <a:solidFill>
                  <a:schemeClr val="lt1"/>
                </a:solidFill>
                <a:effectLst/>
                <a:uFillTx/>
                <a:latin typeface="Marianne" panose="02000000000000000000" pitchFamily="50" charset="0"/>
                <a:ea typeface="DejaVu Sans"/>
              </a:rPr>
              <a:t>Bénéficiaires résidant </a:t>
            </a:r>
            <a:r>
              <a:rPr lang="fr-FR" sz="1200" b="1" u="none" strike="noStrike">
                <a:solidFill>
                  <a:schemeClr val="lt1"/>
                </a:solidFill>
                <a:effectLst/>
                <a:uFillTx/>
                <a:latin typeface="Marianne" panose="02000000000000000000" pitchFamily="50" charset="0"/>
                <a:ea typeface="DejaVu Sans"/>
              </a:rPr>
              <a:t>prioritairement en territoires carencés.</a:t>
            </a:r>
            <a:endParaRPr lang="fr-FR" sz="1200" b="0" u="none" strike="noStrike">
              <a:solidFill>
                <a:srgbClr val="FFFFFF"/>
              </a:solidFill>
              <a:effectLst/>
              <a:uFillTx/>
              <a:latin typeface="Marianne" panose="02000000000000000000" pitchFamily="50" charset="0"/>
            </a:endParaRPr>
          </a:p>
        </p:txBody>
      </p:sp>
      <p:sp>
        <p:nvSpPr>
          <p:cNvPr id="82" name="ZoneTexte 8"/>
          <p:cNvSpPr/>
          <p:nvPr/>
        </p:nvSpPr>
        <p:spPr>
          <a:xfrm>
            <a:off x="237960" y="4250520"/>
            <a:ext cx="1201680" cy="645840"/>
          </a:xfrm>
          <a:prstGeom prst="rect">
            <a:avLst/>
          </a:prstGeom>
          <a:solidFill>
            <a:srgbClr val="FFFFFF"/>
          </a:solidFill>
          <a:ln>
            <a:solidFill>
              <a:srgbClr val="4F81BD"/>
            </a:solidFill>
            <a:round/>
          </a:ln>
        </p:spPr>
        <p:style>
          <a:lnRef idx="2">
            <a:schemeClr val="accent1"/>
          </a:lnRef>
          <a:fillRef idx="1">
            <a:schemeClr val="lt1"/>
          </a:fillRef>
          <a:effectRef idx="0">
            <a:schemeClr val="accent1"/>
          </a:effectRef>
          <a:fontRef idx="minor"/>
        </p:style>
        <p:txBody>
          <a:bodyPr lIns="90000" tIns="45000" rIns="90000" bIns="45000" anchor="t">
            <a:spAutoFit/>
          </a:bodyPr>
          <a:lstStyle/>
          <a:p>
            <a:pPr algn="ctr" defTabSz="914400">
              <a:lnSpc>
                <a:spcPct val="100000"/>
              </a:lnSpc>
            </a:pPr>
            <a:r>
              <a:rPr lang="fr-FR" sz="1200" b="1" u="none" strike="noStrike">
                <a:solidFill>
                  <a:srgbClr val="002060"/>
                </a:solidFill>
                <a:effectLst/>
                <a:uFillTx/>
                <a:latin typeface="Marianne" panose="02000000000000000000" pitchFamily="50" charset="0"/>
              </a:rPr>
              <a:t>Aisance Aquatique </a:t>
            </a:r>
            <a:endParaRPr lang="fr-FR" sz="1200" b="0" u="none" strike="noStrike">
              <a:solidFill>
                <a:srgbClr val="000000"/>
              </a:solidFill>
              <a:effectLst/>
              <a:uFillTx/>
              <a:latin typeface="Marianne" panose="02000000000000000000" pitchFamily="50" charset="0"/>
            </a:endParaRPr>
          </a:p>
          <a:p>
            <a:pPr algn="ctr" defTabSz="914400">
              <a:lnSpc>
                <a:spcPct val="100000"/>
              </a:lnSpc>
            </a:pPr>
            <a:r>
              <a:rPr lang="fr-FR" sz="1200" b="1" u="none" strike="noStrike">
                <a:solidFill>
                  <a:srgbClr val="002060"/>
                </a:solidFill>
                <a:effectLst/>
                <a:uFillTx/>
                <a:latin typeface="Marianne" panose="02000000000000000000" pitchFamily="50" charset="0"/>
              </a:rPr>
              <a:t>(4 / 6 ans)</a:t>
            </a:r>
            <a:endParaRPr lang="fr-FR" sz="1200" b="0" u="none" strike="noStrike">
              <a:solidFill>
                <a:srgbClr val="000000"/>
              </a:solidFill>
              <a:effectLst/>
              <a:uFillTx/>
              <a:latin typeface="Marianne" panose="02000000000000000000" pitchFamily="50" charset="0"/>
            </a:endParaRPr>
          </a:p>
        </p:txBody>
      </p:sp>
      <p:sp>
        <p:nvSpPr>
          <p:cNvPr id="83" name="ZoneTexte 10"/>
          <p:cNvSpPr/>
          <p:nvPr/>
        </p:nvSpPr>
        <p:spPr>
          <a:xfrm>
            <a:off x="237960" y="5645520"/>
            <a:ext cx="1201680" cy="645840"/>
          </a:xfrm>
          <a:prstGeom prst="rect">
            <a:avLst/>
          </a:prstGeom>
          <a:solidFill>
            <a:srgbClr val="FFFFFF"/>
          </a:solidFill>
          <a:ln>
            <a:solidFill>
              <a:srgbClr val="4F81BD"/>
            </a:solidFill>
            <a:round/>
          </a:ln>
        </p:spPr>
        <p:style>
          <a:lnRef idx="2">
            <a:schemeClr val="accent1"/>
          </a:lnRef>
          <a:fillRef idx="1">
            <a:schemeClr val="lt1"/>
          </a:fillRef>
          <a:effectRef idx="0">
            <a:schemeClr val="accent1"/>
          </a:effectRef>
          <a:fontRef idx="minor"/>
        </p:style>
        <p:txBody>
          <a:bodyPr lIns="90000" tIns="45000" rIns="90000" bIns="45000" anchor="t">
            <a:spAutoFit/>
          </a:bodyPr>
          <a:lstStyle/>
          <a:p>
            <a:pPr algn="ctr" defTabSz="914400">
              <a:lnSpc>
                <a:spcPct val="100000"/>
              </a:lnSpc>
            </a:pPr>
            <a:r>
              <a:rPr lang="fr-FR" sz="1200" b="1" u="none" strike="noStrike">
                <a:solidFill>
                  <a:srgbClr val="002060"/>
                </a:solidFill>
                <a:effectLst/>
                <a:uFillTx/>
                <a:latin typeface="Marianne" panose="02000000000000000000" pitchFamily="50" charset="0"/>
              </a:rPr>
              <a:t>J’Apprends à Nager</a:t>
            </a:r>
            <a:endParaRPr lang="fr-FR" sz="1200" b="0" u="none" strike="noStrike">
              <a:solidFill>
                <a:srgbClr val="000000"/>
              </a:solidFill>
              <a:effectLst/>
              <a:uFillTx/>
              <a:latin typeface="Marianne" panose="02000000000000000000" pitchFamily="50" charset="0"/>
            </a:endParaRPr>
          </a:p>
          <a:p>
            <a:pPr algn="ctr" defTabSz="914400">
              <a:lnSpc>
                <a:spcPct val="100000"/>
              </a:lnSpc>
            </a:pPr>
            <a:r>
              <a:rPr lang="fr-FR" sz="1200" b="1" u="none" strike="noStrike">
                <a:solidFill>
                  <a:srgbClr val="002060"/>
                </a:solidFill>
                <a:effectLst/>
                <a:uFillTx/>
                <a:latin typeface="Marianne" panose="02000000000000000000" pitchFamily="50" charset="0"/>
              </a:rPr>
              <a:t>(6 / 12 ans)</a:t>
            </a:r>
            <a:endParaRPr lang="fr-FR" sz="1200" b="0" u="none" strike="noStrike">
              <a:solidFill>
                <a:srgbClr val="000000"/>
              </a:solidFill>
              <a:effectLst/>
              <a:uFillTx/>
              <a:latin typeface="Marianne" panose="02000000000000000000" pitchFamily="50" charset="0"/>
            </a:endParaRPr>
          </a:p>
        </p:txBody>
      </p:sp>
      <p:sp>
        <p:nvSpPr>
          <p:cNvPr id="84" name="Flèche : droite 11"/>
          <p:cNvSpPr/>
          <p:nvPr/>
        </p:nvSpPr>
        <p:spPr>
          <a:xfrm>
            <a:off x="1494000" y="4455720"/>
            <a:ext cx="287640" cy="246960"/>
          </a:xfrm>
          <a:prstGeom prs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Marianne" panose="02000000000000000000" pitchFamily="50" charset="0"/>
            </a:endParaRPr>
          </a:p>
        </p:txBody>
      </p:sp>
      <p:sp>
        <p:nvSpPr>
          <p:cNvPr id="85" name="Flèche : droite 12"/>
          <p:cNvSpPr/>
          <p:nvPr/>
        </p:nvSpPr>
        <p:spPr>
          <a:xfrm>
            <a:off x="1514520" y="5831640"/>
            <a:ext cx="287640" cy="246960"/>
          </a:xfrm>
          <a:prstGeom prs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Marianne" panose="02000000000000000000" pitchFamily="50"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re 1"/>
          <p:cNvSpPr/>
          <p:nvPr/>
        </p:nvSpPr>
        <p:spPr>
          <a:xfrm>
            <a:off x="0" y="0"/>
            <a:ext cx="9154080" cy="89100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L’Aisance Aquatique et le J’Apprends à nager</a:t>
            </a:r>
            <a:endParaRPr lang="fr-FR" sz="3200" b="0" u="none" strike="noStrike">
              <a:solidFill>
                <a:srgbClr val="FFFFFF"/>
              </a:solidFill>
              <a:effectLst/>
              <a:uFillTx/>
              <a:latin typeface="Marianne" panose="02000000000000000000" pitchFamily="50" charset="0"/>
            </a:endParaRPr>
          </a:p>
        </p:txBody>
      </p:sp>
      <p:sp>
        <p:nvSpPr>
          <p:cNvPr id="87"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88" name="Rectangle 5"/>
          <p:cNvSpPr/>
          <p:nvPr/>
        </p:nvSpPr>
        <p:spPr>
          <a:xfrm>
            <a:off x="10440" y="88920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89" name="ZoneTexte 4"/>
          <p:cNvSpPr/>
          <p:nvPr/>
        </p:nvSpPr>
        <p:spPr>
          <a:xfrm>
            <a:off x="215640" y="979560"/>
            <a:ext cx="8712720" cy="572544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endParaRPr lang="fr-FR" sz="800" b="0" u="none" strike="noStrike" dirty="0">
              <a:solidFill>
                <a:srgbClr val="000000"/>
              </a:solidFill>
              <a:effectLst/>
              <a:uFillTx/>
              <a:latin typeface="Marianne" panose="02000000000000000000" pitchFamily="50" charset="0"/>
            </a:endParaRPr>
          </a:p>
          <a:p>
            <a:pPr defTabSz="914400">
              <a:lnSpc>
                <a:spcPct val="100000"/>
              </a:lnSpc>
            </a:pPr>
            <a:r>
              <a:rPr lang="fr-FR" sz="1600" b="1" u="sng" strike="noStrike" dirty="0">
                <a:solidFill>
                  <a:srgbClr val="254061"/>
                </a:solidFill>
                <a:effectLst/>
                <a:uFillTx/>
                <a:latin typeface="Marianne" panose="02000000000000000000" pitchFamily="50" charset="0"/>
              </a:rPr>
              <a:t>Evaluation des actions:</a:t>
            </a:r>
            <a:endParaRPr lang="fr-FR" sz="1600" b="0" u="none" strike="noStrike" dirty="0">
              <a:solidFill>
                <a:srgbClr val="000000"/>
              </a:solidFill>
              <a:effectLst/>
              <a:uFillTx/>
              <a:latin typeface="Marianne" panose="02000000000000000000" pitchFamily="50" charset="0"/>
            </a:endParaRPr>
          </a:p>
          <a:p>
            <a:pPr marL="355680" indent="-174600" defTabSz="914400">
              <a:lnSpc>
                <a:spcPct val="100000"/>
              </a:lnSpc>
              <a:buClr>
                <a:srgbClr val="254061"/>
              </a:buClr>
              <a:buFont typeface="Wingdings" charset="2"/>
              <a:buChar char=""/>
            </a:pPr>
            <a:r>
              <a:rPr lang="fr-FR" sz="1400" b="1" u="none" strike="noStrike" dirty="0">
                <a:solidFill>
                  <a:srgbClr val="254061"/>
                </a:solidFill>
                <a:effectLst/>
                <a:uFillTx/>
                <a:latin typeface="Marianne" panose="02000000000000000000" pitchFamily="50" charset="0"/>
              </a:rPr>
              <a:t>Aisance Aquatique </a:t>
            </a:r>
            <a:r>
              <a:rPr lang="fr-FR" sz="1400" b="0" u="none" strike="noStrike" dirty="0">
                <a:solidFill>
                  <a:srgbClr val="254061"/>
                </a:solidFill>
                <a:effectLst/>
                <a:uFillTx/>
                <a:latin typeface="Marianne" panose="02000000000000000000" pitchFamily="50" charset="0"/>
              </a:rPr>
              <a:t>: observation des acquis et attestation délivrée à chaque enfant à partir de la plateforme « aisance aquatique et savoir nager ».</a:t>
            </a:r>
            <a:endParaRPr lang="fr-FR" sz="1400" b="0" u="none" strike="noStrike" dirty="0">
              <a:solidFill>
                <a:srgbClr val="000000"/>
              </a:solidFill>
              <a:effectLst/>
              <a:uFillTx/>
              <a:latin typeface="Marianne" panose="02000000000000000000" pitchFamily="50" charset="0"/>
            </a:endParaRPr>
          </a:p>
          <a:p>
            <a:pPr marL="355680" indent="-174600" defTabSz="914400">
              <a:lnSpc>
                <a:spcPct val="100000"/>
              </a:lnSpc>
              <a:buClr>
                <a:srgbClr val="254061"/>
              </a:buClr>
              <a:buFont typeface="Wingdings" charset="2"/>
              <a:buChar char=""/>
            </a:pPr>
            <a:r>
              <a:rPr lang="fr-FR" sz="1400" b="1" u="none" strike="noStrike" dirty="0">
                <a:solidFill>
                  <a:srgbClr val="254061"/>
                </a:solidFill>
                <a:effectLst/>
                <a:uFillTx/>
                <a:latin typeface="Marianne" panose="02000000000000000000" pitchFamily="50" charset="0"/>
              </a:rPr>
              <a:t>J’Apprends à Nager </a:t>
            </a:r>
            <a:r>
              <a:rPr lang="fr-FR" sz="1400" b="0" u="none" strike="noStrike" dirty="0">
                <a:solidFill>
                  <a:srgbClr val="254061"/>
                </a:solidFill>
                <a:effectLst/>
                <a:uFillTx/>
                <a:latin typeface="Marianne" panose="02000000000000000000" pitchFamily="50" charset="0"/>
              </a:rPr>
              <a:t>: réussite au test du Savoir Nager en Sécurité hors temps scolaire et délivrance d’une attestation à partir de la plateforme « aisance aquatique et savoir nager ».</a:t>
            </a:r>
            <a:endParaRPr lang="fr-FR" sz="1400" b="0" u="none" strike="noStrike" dirty="0">
              <a:solidFill>
                <a:srgbClr val="000000"/>
              </a:solidFill>
              <a:effectLst/>
              <a:uFillTx/>
              <a:latin typeface="Marianne" panose="02000000000000000000" pitchFamily="50" charset="0"/>
            </a:endParaRPr>
          </a:p>
          <a:p>
            <a:pPr defTabSz="914400">
              <a:lnSpc>
                <a:spcPct val="100000"/>
              </a:lnSpc>
            </a:pPr>
            <a:endParaRPr lang="fr-FR" sz="1600" b="0" u="none" strike="noStrike" dirty="0">
              <a:solidFill>
                <a:srgbClr val="000000"/>
              </a:solidFill>
              <a:effectLst/>
              <a:uFillTx/>
              <a:latin typeface="Marianne" panose="02000000000000000000" pitchFamily="50" charset="0"/>
            </a:endParaRPr>
          </a:p>
          <a:p>
            <a:pPr defTabSz="914400">
              <a:lnSpc>
                <a:spcPct val="100000"/>
              </a:lnSpc>
            </a:pPr>
            <a:r>
              <a:rPr lang="fr-FR" sz="1600" b="1" u="sng" strike="noStrike" dirty="0">
                <a:solidFill>
                  <a:srgbClr val="254061"/>
                </a:solidFill>
                <a:effectLst/>
                <a:uFillTx/>
                <a:latin typeface="Marianne" panose="02000000000000000000" pitchFamily="50" charset="0"/>
              </a:rPr>
              <a:t>Structures éligibles:</a:t>
            </a:r>
            <a:r>
              <a:rPr lang="fr-FR" sz="1600" b="1" u="none" strike="noStrike" dirty="0">
                <a:solidFill>
                  <a:srgbClr val="254061"/>
                </a:solidFill>
                <a:effectLst/>
                <a:uFillTx/>
                <a:latin typeface="Marianne" panose="02000000000000000000" pitchFamily="50" charset="0"/>
              </a:rPr>
              <a:t> </a:t>
            </a:r>
            <a:r>
              <a:rPr lang="fr-FR" sz="1600" b="0" u="none" strike="noStrike" dirty="0">
                <a:solidFill>
                  <a:srgbClr val="254061"/>
                </a:solidFill>
                <a:effectLst/>
                <a:uFillTx/>
                <a:latin typeface="Marianne" panose="02000000000000000000" pitchFamily="50" charset="0"/>
                <a:ea typeface="DejaVu Sans"/>
              </a:rPr>
              <a:t>: </a:t>
            </a:r>
            <a:r>
              <a:rPr lang="fr-FR" sz="1400" b="0" u="none" strike="noStrike" dirty="0">
                <a:solidFill>
                  <a:srgbClr val="254061"/>
                </a:solidFill>
                <a:effectLst/>
                <a:uFillTx/>
                <a:latin typeface="Marianne" panose="02000000000000000000" pitchFamily="50" charset="0"/>
                <a:ea typeface="DejaVu Sans"/>
              </a:rPr>
              <a:t>les Associations Sportives, les Comités départementaux, les Ligues Régionales, </a:t>
            </a:r>
            <a:r>
              <a:rPr lang="fr-FR" sz="1400" b="1" u="none" strike="noStrike" dirty="0">
                <a:solidFill>
                  <a:srgbClr val="254061"/>
                </a:solidFill>
                <a:effectLst/>
                <a:uFillTx/>
                <a:latin typeface="Marianne" panose="02000000000000000000" pitchFamily="50" charset="0"/>
                <a:ea typeface="DejaVu Sans"/>
              </a:rPr>
              <a:t>les Collectivités Territoriales</a:t>
            </a:r>
            <a:r>
              <a:rPr lang="fr-FR" sz="1400" b="0" u="none" strike="noStrike" dirty="0">
                <a:solidFill>
                  <a:srgbClr val="254061"/>
                </a:solidFill>
                <a:effectLst/>
                <a:uFillTx/>
                <a:latin typeface="Marianne" panose="02000000000000000000" pitchFamily="50" charset="0"/>
                <a:ea typeface="DejaVu Sans"/>
              </a:rPr>
              <a:t>.</a:t>
            </a:r>
            <a:endParaRPr lang="fr-FR" sz="1400" b="0" u="none" strike="noStrike" dirty="0">
              <a:solidFill>
                <a:srgbClr val="000000"/>
              </a:solidFill>
              <a:effectLst/>
              <a:uFillTx/>
              <a:latin typeface="Marianne" panose="02000000000000000000" pitchFamily="50" charset="0"/>
            </a:endParaRPr>
          </a:p>
          <a:p>
            <a:pPr defTabSz="914400">
              <a:lnSpc>
                <a:spcPct val="100000"/>
              </a:lnSpc>
            </a:pPr>
            <a:r>
              <a:rPr lang="fr-FR" sz="1600" b="1" u="sng" strike="noStrike" dirty="0">
                <a:solidFill>
                  <a:srgbClr val="254061"/>
                </a:solidFill>
                <a:effectLst/>
                <a:uFillTx/>
                <a:latin typeface="Marianne" panose="02000000000000000000" pitchFamily="50" charset="0"/>
                <a:ea typeface="DejaVu Sans"/>
              </a:rPr>
              <a:t>Demandes à transmettre :</a:t>
            </a:r>
            <a:r>
              <a:rPr lang="fr-FR" sz="1600" b="1" u="none" strike="noStrike" dirty="0">
                <a:solidFill>
                  <a:srgbClr val="254061"/>
                </a:solidFill>
                <a:effectLst/>
                <a:uFillTx/>
                <a:latin typeface="Marianne" panose="02000000000000000000" pitchFamily="50" charset="0"/>
                <a:ea typeface="DejaVu Sans"/>
              </a:rPr>
              <a:t> </a:t>
            </a:r>
            <a:r>
              <a:rPr lang="fr-FR" sz="1400" b="0" u="none" strike="noStrike" dirty="0">
                <a:solidFill>
                  <a:srgbClr val="254061"/>
                </a:solidFill>
                <a:effectLst/>
                <a:uFillTx/>
                <a:latin typeface="Marianne" panose="02000000000000000000" pitchFamily="50" charset="0"/>
                <a:ea typeface="DejaVu Sans"/>
              </a:rPr>
              <a:t>via Le Compte Asso </a:t>
            </a:r>
            <a:endParaRPr lang="fr-FR" sz="1400" b="0" u="none" strike="noStrike" dirty="0">
              <a:solidFill>
                <a:srgbClr val="000000"/>
              </a:solidFill>
              <a:effectLst/>
              <a:uFillTx/>
              <a:latin typeface="Marianne" panose="02000000000000000000" pitchFamily="50" charset="0"/>
            </a:endParaRPr>
          </a:p>
          <a:p>
            <a:pPr defTabSz="914400">
              <a:lnSpc>
                <a:spcPct val="100000"/>
              </a:lnSpc>
            </a:pPr>
            <a:endParaRPr lang="fr-FR" sz="1600" b="0" u="none" strike="noStrike" dirty="0">
              <a:solidFill>
                <a:srgbClr val="000000"/>
              </a:solidFill>
              <a:effectLst/>
              <a:uFillTx/>
              <a:latin typeface="Marianne" panose="02000000000000000000" pitchFamily="50" charset="0"/>
            </a:endParaRPr>
          </a:p>
          <a:p>
            <a:pPr defTabSz="914400">
              <a:lnSpc>
                <a:spcPct val="100000"/>
              </a:lnSpc>
              <a:tabLst>
                <a:tab pos="0" algn="l"/>
              </a:tabLst>
            </a:pPr>
            <a:r>
              <a:rPr lang="fr-FR" sz="1600" b="1" u="sng" strike="noStrike" dirty="0">
                <a:solidFill>
                  <a:srgbClr val="254061"/>
                </a:solidFill>
                <a:effectLst/>
                <a:uFillTx/>
                <a:latin typeface="Marianne" panose="02000000000000000000" pitchFamily="50" charset="0"/>
                <a:ea typeface="DejaVu Sans"/>
              </a:rPr>
              <a:t>Seuils de financement pour un bénéficiaire</a:t>
            </a:r>
            <a:r>
              <a:rPr lang="fr-FR" sz="1600" b="1" u="none" strike="noStrike" dirty="0">
                <a:solidFill>
                  <a:srgbClr val="254061"/>
                </a:solidFill>
                <a:effectLst/>
                <a:uFillTx/>
                <a:latin typeface="Marianne" panose="02000000000000000000" pitchFamily="50" charset="0"/>
                <a:ea typeface="DejaVu Sans"/>
              </a:rPr>
              <a:t>: </a:t>
            </a:r>
            <a:r>
              <a:rPr lang="fr-FR" sz="1400" b="1" u="none" strike="noStrike" dirty="0">
                <a:solidFill>
                  <a:srgbClr val="254061"/>
                </a:solidFill>
                <a:effectLst/>
                <a:uFillTx/>
                <a:latin typeface="Marianne" panose="02000000000000000000" pitchFamily="50" charset="0"/>
                <a:ea typeface="DejaVu Sans"/>
              </a:rPr>
              <a:t> </a:t>
            </a:r>
            <a:endParaRPr lang="fr-FR" sz="1400" b="0" u="none" strike="noStrike" dirty="0">
              <a:solidFill>
                <a:srgbClr val="000000"/>
              </a:solidFill>
              <a:effectLst/>
              <a:uFillTx/>
              <a:latin typeface="Marianne" panose="02000000000000000000" pitchFamily="50" charset="0"/>
            </a:endParaRPr>
          </a:p>
          <a:p>
            <a:pPr marL="285840" lvl="2" indent="-285840" algn="just" defTabSz="914400">
              <a:lnSpc>
                <a:spcPct val="100000"/>
              </a:lnSpc>
              <a:buClr>
                <a:srgbClr val="254061"/>
              </a:buClr>
              <a:buFont typeface="Wingdings" charset="2"/>
              <a:buChar char=""/>
              <a:tabLst>
                <a:tab pos="0" algn="l"/>
              </a:tabLst>
            </a:pPr>
            <a:r>
              <a:rPr lang="fr-FR" sz="1400" b="1" u="sng" strike="noStrike" dirty="0">
                <a:solidFill>
                  <a:srgbClr val="254061"/>
                </a:solidFill>
                <a:effectLst/>
                <a:uFillTx/>
                <a:latin typeface="Marianne" panose="02000000000000000000" pitchFamily="50" charset="0"/>
                <a:ea typeface="DejaVu Sans"/>
              </a:rPr>
              <a:t>Par dossier </a:t>
            </a:r>
            <a:r>
              <a:rPr lang="fr-FR" sz="1400" b="0" u="none" strike="noStrike" dirty="0">
                <a:solidFill>
                  <a:srgbClr val="254061"/>
                </a:solidFill>
                <a:effectLst/>
                <a:uFillTx/>
                <a:latin typeface="Marianne" panose="02000000000000000000" pitchFamily="50" charset="0"/>
                <a:ea typeface="DejaVu Sans"/>
              </a:rPr>
              <a:t>: le seuil de financement pour un bénéficiaire est de </a:t>
            </a:r>
            <a:r>
              <a:rPr lang="fr-FR" sz="1400" b="1" u="none" strike="noStrike" dirty="0">
                <a:solidFill>
                  <a:srgbClr val="254061"/>
                </a:solidFill>
                <a:effectLst/>
                <a:uFillTx/>
                <a:latin typeface="Marianne" panose="02000000000000000000" pitchFamily="50" charset="0"/>
                <a:ea typeface="DejaVu Sans"/>
              </a:rPr>
              <a:t>1 500 €</a:t>
            </a:r>
            <a:r>
              <a:rPr lang="fr-FR" sz="1400" b="0" u="none" strike="noStrike" dirty="0">
                <a:solidFill>
                  <a:srgbClr val="254061"/>
                </a:solidFill>
                <a:effectLst/>
                <a:uFillTx/>
                <a:latin typeface="Marianne" panose="02000000000000000000" pitchFamily="50" charset="0"/>
                <a:ea typeface="DejaVu Sans"/>
              </a:rPr>
              <a:t>. </a:t>
            </a:r>
            <a:r>
              <a:rPr lang="fr-FR" sz="1400" b="0" u="none" strike="noStrike" dirty="0">
                <a:solidFill>
                  <a:srgbClr val="002060"/>
                </a:solidFill>
                <a:effectLst/>
                <a:uFillTx/>
                <a:latin typeface="Marianne" panose="02000000000000000000" pitchFamily="50" charset="0"/>
                <a:ea typeface="Calibri"/>
              </a:rPr>
              <a:t>Ce seuil est </a:t>
            </a:r>
            <a:r>
              <a:rPr lang="fr-FR" sz="1400" b="1" u="none" strike="noStrike" dirty="0">
                <a:solidFill>
                  <a:srgbClr val="002060"/>
                </a:solidFill>
                <a:effectLst/>
                <a:uFillTx/>
                <a:latin typeface="Marianne" panose="02000000000000000000" pitchFamily="50" charset="0"/>
                <a:ea typeface="Calibri"/>
              </a:rPr>
              <a:t>abaissé à 1 000 €</a:t>
            </a:r>
            <a:r>
              <a:rPr lang="fr-FR" sz="1400" b="0" u="none" strike="noStrike" dirty="0">
                <a:solidFill>
                  <a:srgbClr val="002060"/>
                </a:solidFill>
                <a:effectLst/>
                <a:uFillTx/>
                <a:latin typeface="Marianne" panose="02000000000000000000" pitchFamily="50" charset="0"/>
                <a:ea typeface="Calibri"/>
              </a:rPr>
              <a:t> pour les territoires suivants : bassin de vie comprenant au moins 50% de la population en ZRR, les intercommunalités ayant signé un contrat de relance et de transition écologique (CRTE) rural et les zones France ruralités revitalisation (ZFRR).</a:t>
            </a:r>
            <a:endParaRPr lang="fr-FR" sz="1400" b="0" u="none" strike="noStrike" dirty="0">
              <a:solidFill>
                <a:srgbClr val="000000"/>
              </a:solidFill>
              <a:effectLst/>
              <a:uFillTx/>
              <a:latin typeface="Marianne" panose="02000000000000000000" pitchFamily="50" charset="0"/>
            </a:endParaRPr>
          </a:p>
          <a:p>
            <a:pPr marL="285840" indent="-285840" algn="just" defTabSz="914400">
              <a:lnSpc>
                <a:spcPct val="107000"/>
              </a:lnSpc>
              <a:spcAft>
                <a:spcPts val="485"/>
              </a:spcAft>
              <a:buClr>
                <a:srgbClr val="254061"/>
              </a:buClr>
              <a:buFont typeface="Wingdings" charset="2"/>
              <a:buChar char=""/>
              <a:tabLst>
                <a:tab pos="0" algn="l"/>
              </a:tabLst>
            </a:pPr>
            <a:r>
              <a:rPr lang="fr-FR" sz="1400" b="0" u="none" strike="noStrike" dirty="0">
                <a:solidFill>
                  <a:srgbClr val="254061"/>
                </a:solidFill>
                <a:effectLst/>
                <a:uFillTx/>
                <a:latin typeface="Marianne" panose="02000000000000000000" pitchFamily="50" charset="0"/>
                <a:ea typeface="DejaVu Sans"/>
              </a:rPr>
              <a:t> </a:t>
            </a:r>
            <a:r>
              <a:rPr lang="fr-FR" sz="1400" b="1" u="sng" strike="noStrike" dirty="0">
                <a:solidFill>
                  <a:srgbClr val="254061"/>
                </a:solidFill>
                <a:effectLst/>
                <a:uFillTx/>
                <a:latin typeface="Marianne" panose="02000000000000000000" pitchFamily="50" charset="0"/>
                <a:ea typeface="DejaVu Sans"/>
              </a:rPr>
              <a:t>Par action </a:t>
            </a:r>
            <a:r>
              <a:rPr lang="fr-FR" sz="1400" b="0" u="none" strike="noStrike" dirty="0">
                <a:solidFill>
                  <a:srgbClr val="254061"/>
                </a:solidFill>
                <a:effectLst/>
                <a:uFillTx/>
                <a:latin typeface="Marianne" panose="02000000000000000000" pitchFamily="50" charset="0"/>
                <a:ea typeface="DejaVu Sans"/>
              </a:rPr>
              <a:t>: à compter de 2026, le montant minimum de subvention </a:t>
            </a:r>
            <a:r>
              <a:rPr lang="fr-FR" sz="1400" b="1" u="none" strike="noStrike" dirty="0">
                <a:solidFill>
                  <a:srgbClr val="254061"/>
                </a:solidFill>
                <a:effectLst/>
                <a:uFillTx/>
                <a:latin typeface="Marianne" panose="02000000000000000000" pitchFamily="50" charset="0"/>
                <a:ea typeface="DejaVu Sans"/>
              </a:rPr>
              <a:t>par action est de 750€</a:t>
            </a:r>
            <a:r>
              <a:rPr lang="fr-FR" sz="1400" b="0" u="none" strike="noStrike" dirty="0">
                <a:solidFill>
                  <a:srgbClr val="254061"/>
                </a:solidFill>
                <a:effectLst/>
                <a:uFillTx/>
                <a:latin typeface="Marianne" panose="02000000000000000000" pitchFamily="50" charset="0"/>
                <a:ea typeface="DejaVu Sans"/>
              </a:rPr>
              <a:t>. Ce seuil est abaissé à 500 € </a:t>
            </a:r>
            <a:r>
              <a:rPr lang="fr-FR" sz="1400" b="0" u="none" strike="noStrike" dirty="0">
                <a:solidFill>
                  <a:srgbClr val="002060"/>
                </a:solidFill>
                <a:effectLst/>
                <a:uFillTx/>
                <a:latin typeface="Marianne" panose="02000000000000000000" pitchFamily="50" charset="0"/>
                <a:ea typeface="Calibri"/>
              </a:rPr>
              <a:t>pour les territoires suivants : bassin de vie comprenant au moins 50% de la population en ZRR, les intercommunalités ayant signé un contrat de relance et de transition écologique (CRTE) rural et les zones France ruralités revitalisation (ZFRR).</a:t>
            </a:r>
            <a:endParaRPr lang="fr-FR" sz="1400" b="0" u="none" strike="noStrike" dirty="0">
              <a:solidFill>
                <a:srgbClr val="000000"/>
              </a:solidFill>
              <a:effectLst/>
              <a:uFillTx/>
              <a:latin typeface="Marianne" panose="02000000000000000000" pitchFamily="50" charset="0"/>
            </a:endParaRPr>
          </a:p>
          <a:p>
            <a:pPr defTabSz="914400">
              <a:lnSpc>
                <a:spcPct val="100000"/>
              </a:lnSpc>
              <a:tabLst>
                <a:tab pos="0" algn="l"/>
              </a:tabLst>
            </a:pPr>
            <a:r>
              <a:rPr lang="fr-FR" sz="1600" b="1" u="sng" strike="noStrike" dirty="0">
                <a:solidFill>
                  <a:srgbClr val="254061"/>
                </a:solidFill>
                <a:effectLst/>
                <a:uFillTx/>
                <a:latin typeface="Marianne" panose="02000000000000000000" pitchFamily="50" charset="0"/>
                <a:ea typeface="Calibri"/>
              </a:rPr>
              <a:t>Bilan des actions en 2 parties:</a:t>
            </a:r>
            <a:endParaRPr lang="fr-FR" sz="1600" b="0" u="none" strike="noStrike" dirty="0">
              <a:solidFill>
                <a:srgbClr val="000000"/>
              </a:solidFill>
              <a:effectLst/>
              <a:uFillTx/>
              <a:latin typeface="Marianne" panose="02000000000000000000" pitchFamily="50" charset="0"/>
            </a:endParaRPr>
          </a:p>
          <a:p>
            <a:pPr marL="343080" lvl="2" indent="-162000" defTabSz="914400">
              <a:lnSpc>
                <a:spcPct val="100000"/>
              </a:lnSpc>
              <a:buClr>
                <a:srgbClr val="254061"/>
              </a:buClr>
              <a:buFont typeface="Calibri"/>
              <a:buAutoNum type="arabicPeriod"/>
              <a:tabLst>
                <a:tab pos="0" algn="l"/>
              </a:tabLst>
            </a:pPr>
            <a:r>
              <a:rPr lang="fr-FR" sz="1400" b="1" u="none" strike="noStrike" dirty="0">
                <a:solidFill>
                  <a:srgbClr val="254061"/>
                </a:solidFill>
                <a:effectLst/>
                <a:uFillTx/>
                <a:latin typeface="Marianne" panose="02000000000000000000" pitchFamily="50" charset="0"/>
                <a:ea typeface="Calibri"/>
              </a:rPr>
              <a:t>Transmission des compte rendus financiers</a:t>
            </a:r>
            <a:r>
              <a:rPr lang="fr-FR" sz="1400" b="0" u="none" strike="noStrike" dirty="0">
                <a:solidFill>
                  <a:srgbClr val="254061"/>
                </a:solidFill>
                <a:effectLst/>
                <a:uFillTx/>
                <a:latin typeface="Marianne" panose="02000000000000000000" pitchFamily="50" charset="0"/>
                <a:ea typeface="Calibri"/>
              </a:rPr>
              <a:t> des actions 2025 uniquement via Le Compte Asso.</a:t>
            </a:r>
            <a:endParaRPr lang="fr-FR" sz="1400" b="0" u="none" strike="noStrike" dirty="0">
              <a:solidFill>
                <a:srgbClr val="000000"/>
              </a:solidFill>
              <a:effectLst/>
              <a:uFillTx/>
              <a:latin typeface="Marianne" panose="02000000000000000000" pitchFamily="50" charset="0"/>
            </a:endParaRPr>
          </a:p>
          <a:p>
            <a:pPr marL="343080" lvl="2" indent="-162000" defTabSz="914400">
              <a:lnSpc>
                <a:spcPct val="100000"/>
              </a:lnSpc>
              <a:buClr>
                <a:srgbClr val="254061"/>
              </a:buClr>
              <a:buFont typeface="Calibri"/>
              <a:buAutoNum type="arabicPeriod"/>
              <a:tabLst>
                <a:tab pos="0" algn="l"/>
              </a:tabLst>
            </a:pPr>
            <a:r>
              <a:rPr lang="fr-FR" sz="1400" b="1" u="none" strike="noStrike" dirty="0">
                <a:solidFill>
                  <a:srgbClr val="254061"/>
                </a:solidFill>
                <a:effectLst/>
                <a:uFillTx/>
                <a:latin typeface="Marianne" panose="02000000000000000000" pitchFamily="50" charset="0"/>
                <a:ea typeface="Calibri"/>
              </a:rPr>
              <a:t>saisie obligatoire (Aisance Aquatique et </a:t>
            </a:r>
            <a:r>
              <a:rPr lang="fr-FR" sz="1400" b="1" u="none" strike="noStrike" dirty="0" err="1">
                <a:solidFill>
                  <a:srgbClr val="254061"/>
                </a:solidFill>
                <a:effectLst/>
                <a:uFillTx/>
                <a:latin typeface="Marianne" panose="02000000000000000000" pitchFamily="50" charset="0"/>
                <a:ea typeface="Calibri"/>
              </a:rPr>
              <a:t>JàN</a:t>
            </a:r>
            <a:r>
              <a:rPr lang="fr-FR" sz="1400" b="1" u="none" strike="noStrike" dirty="0">
                <a:solidFill>
                  <a:srgbClr val="254061"/>
                </a:solidFill>
                <a:effectLst/>
                <a:uFillTx/>
                <a:latin typeface="Marianne" panose="02000000000000000000" pitchFamily="50" charset="0"/>
                <a:ea typeface="Calibri"/>
              </a:rPr>
              <a:t>) </a:t>
            </a:r>
            <a:r>
              <a:rPr lang="fr-FR" sz="1400" b="0" u="none" strike="noStrike" dirty="0">
                <a:solidFill>
                  <a:srgbClr val="254061"/>
                </a:solidFill>
                <a:effectLst/>
                <a:uFillTx/>
                <a:latin typeface="Marianne" panose="02000000000000000000" pitchFamily="50" charset="0"/>
                <a:ea typeface="Calibri"/>
              </a:rPr>
              <a:t>des infos du nbre d’enfants bénéficiaires sur le site «prévention des noyades » ( </a:t>
            </a:r>
            <a:r>
              <a:rPr lang="fr-FR" sz="1400" b="0" u="sng" strike="noStrike" dirty="0">
                <a:solidFill>
                  <a:srgbClr val="000000"/>
                </a:solidFill>
                <a:effectLst/>
                <a:uFillTx/>
                <a:latin typeface="Marianne" panose="02000000000000000000" pitchFamily="50" charset="0"/>
                <a:ea typeface="Calibri"/>
                <a:hlinkClick r:id="rId2"/>
              </a:rPr>
              <a:t>https://www.sports.gouv.fr/le-plan-aisance-aquatique-1129</a:t>
            </a:r>
            <a:r>
              <a:rPr lang="fr-FR" sz="1400" b="0" u="none" strike="noStrike" dirty="0">
                <a:solidFill>
                  <a:srgbClr val="000000"/>
                </a:solidFill>
                <a:effectLst/>
                <a:uFillTx/>
                <a:latin typeface="Marianne" panose="02000000000000000000" pitchFamily="50" charset="0"/>
                <a:ea typeface="Calibri"/>
              </a:rPr>
              <a:t> ). </a:t>
            </a:r>
            <a:endParaRPr lang="fr-FR" sz="1400" b="0" u="none" strike="noStrike" dirty="0">
              <a:solidFill>
                <a:srgbClr val="000000"/>
              </a:solidFill>
              <a:effectLst/>
              <a:uFillTx/>
              <a:latin typeface="Marianne" panose="02000000000000000000" pitchFamily="50" charset="0"/>
            </a:endParaRPr>
          </a:p>
          <a:p>
            <a:pPr defTabSz="914400">
              <a:lnSpc>
                <a:spcPct val="100000"/>
              </a:lnSpc>
              <a:tabLst>
                <a:tab pos="0" algn="l"/>
              </a:tabLst>
            </a:pPr>
            <a:endParaRPr lang="fr-FR" sz="1400" b="0" u="none" strike="noStrike" dirty="0">
              <a:solidFill>
                <a:srgbClr val="000000"/>
              </a:solidFill>
              <a:effectLst/>
              <a:uFillTx/>
              <a:latin typeface="Marianne" panose="02000000000000000000" pitchFamily="50"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re 1"/>
          <p:cNvSpPr/>
          <p:nvPr/>
        </p:nvSpPr>
        <p:spPr>
          <a:xfrm>
            <a:off x="0" y="0"/>
            <a:ext cx="9154080" cy="89100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L’Aisance Aquatique et le J’Apprends à nager</a:t>
            </a:r>
            <a:endParaRPr lang="fr-FR" sz="3200" b="0" u="none" strike="noStrike">
              <a:solidFill>
                <a:srgbClr val="FFFFFF"/>
              </a:solidFill>
              <a:effectLst/>
              <a:uFillTx/>
              <a:latin typeface="Marianne" panose="02000000000000000000" pitchFamily="50" charset="0"/>
            </a:endParaRPr>
          </a:p>
        </p:txBody>
      </p:sp>
      <p:sp>
        <p:nvSpPr>
          <p:cNvPr id="91"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92" name="Rectangle 5"/>
          <p:cNvSpPr/>
          <p:nvPr/>
        </p:nvSpPr>
        <p:spPr>
          <a:xfrm>
            <a:off x="10440" y="88920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93" name="ZoneTexte 4"/>
          <p:cNvSpPr/>
          <p:nvPr/>
        </p:nvSpPr>
        <p:spPr>
          <a:xfrm>
            <a:off x="215640" y="1078920"/>
            <a:ext cx="8712720" cy="33804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1600" b="1" u="none" strike="noStrike">
                <a:solidFill>
                  <a:schemeClr val="dk1"/>
                </a:solidFill>
                <a:effectLst/>
                <a:uFillTx/>
                <a:latin typeface="Marianne" panose="02000000000000000000" pitchFamily="50" charset="0"/>
              </a:rPr>
              <a:t>Vos référents au sein de la DRAJES et des SDJES</a:t>
            </a:r>
            <a:endParaRPr lang="fr-FR" sz="1600" b="0" u="none" strike="noStrike">
              <a:solidFill>
                <a:srgbClr val="000000"/>
              </a:solidFill>
              <a:effectLst/>
              <a:uFillTx/>
              <a:latin typeface="Marianne" panose="02000000000000000000" pitchFamily="50" charset="0"/>
            </a:endParaRPr>
          </a:p>
        </p:txBody>
      </p:sp>
      <p:graphicFrame>
        <p:nvGraphicFramePr>
          <p:cNvPr id="94" name="Tableau 1"/>
          <p:cNvGraphicFramePr/>
          <p:nvPr/>
        </p:nvGraphicFramePr>
        <p:xfrm>
          <a:off x="1244160" y="1600200"/>
          <a:ext cx="6654960" cy="4521960"/>
        </p:xfrm>
        <a:graphic>
          <a:graphicData uri="http://schemas.openxmlformats.org/drawingml/2006/table">
            <a:tbl>
              <a:tblPr/>
              <a:tblGrid>
                <a:gridCol w="1829880">
                  <a:extLst>
                    <a:ext uri="{9D8B030D-6E8A-4147-A177-3AD203B41FA5}">
                      <a16:colId xmlns:a16="http://schemas.microsoft.com/office/drawing/2014/main" val="20000"/>
                    </a:ext>
                  </a:extLst>
                </a:gridCol>
                <a:gridCol w="1517760">
                  <a:extLst>
                    <a:ext uri="{9D8B030D-6E8A-4147-A177-3AD203B41FA5}">
                      <a16:colId xmlns:a16="http://schemas.microsoft.com/office/drawing/2014/main" val="20001"/>
                    </a:ext>
                  </a:extLst>
                </a:gridCol>
                <a:gridCol w="2503800">
                  <a:extLst>
                    <a:ext uri="{9D8B030D-6E8A-4147-A177-3AD203B41FA5}">
                      <a16:colId xmlns:a16="http://schemas.microsoft.com/office/drawing/2014/main" val="20002"/>
                    </a:ext>
                  </a:extLst>
                </a:gridCol>
                <a:gridCol w="803520">
                  <a:extLst>
                    <a:ext uri="{9D8B030D-6E8A-4147-A177-3AD203B41FA5}">
                      <a16:colId xmlns:a16="http://schemas.microsoft.com/office/drawing/2014/main" val="20003"/>
                    </a:ext>
                  </a:extLst>
                </a:gridCol>
              </a:tblGrid>
              <a:tr h="533520">
                <a:tc>
                  <a:txBody>
                    <a:bodyPr/>
                    <a:lstStyle/>
                    <a:p>
                      <a:pPr algn="ctr" defTabSz="914400">
                        <a:lnSpc>
                          <a:spcPct val="115000"/>
                        </a:lnSpc>
                        <a:spcAft>
                          <a:spcPts val="799"/>
                        </a:spcAft>
                      </a:pPr>
                      <a:r>
                        <a:rPr lang="fr-FR" sz="1200" b="1" u="none" strike="noStrike">
                          <a:solidFill>
                            <a:schemeClr val="lt1"/>
                          </a:solidFill>
                          <a:effectLst/>
                          <a:uFillTx/>
                          <a:latin typeface="Calibri"/>
                        </a:rPr>
                        <a:t>Services </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15000"/>
                        </a:lnSpc>
                        <a:spcAft>
                          <a:spcPts val="799"/>
                        </a:spcAft>
                      </a:pPr>
                      <a:r>
                        <a:rPr lang="fr-FR" sz="1200" b="1" u="none" strike="noStrike">
                          <a:solidFill>
                            <a:schemeClr val="lt1"/>
                          </a:solidFill>
                          <a:effectLst/>
                          <a:uFillTx/>
                          <a:latin typeface="Calibri"/>
                        </a:rPr>
                        <a:t>Référents AA / JàN</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15000"/>
                        </a:lnSpc>
                        <a:spcAft>
                          <a:spcPts val="799"/>
                        </a:spcAft>
                      </a:pPr>
                      <a:r>
                        <a:rPr lang="fr-FR" sz="1200" b="1" u="none" strike="noStrike">
                          <a:solidFill>
                            <a:schemeClr val="lt1"/>
                          </a:solidFill>
                          <a:effectLst/>
                          <a:uFillTx/>
                          <a:latin typeface="Calibri"/>
                        </a:rPr>
                        <a:t>Courriel</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15000"/>
                        </a:lnSpc>
                        <a:spcAft>
                          <a:spcPts val="799"/>
                        </a:spcAft>
                      </a:pPr>
                      <a:r>
                        <a:rPr lang="fr-FR" sz="1200" b="1" u="none" strike="noStrike">
                          <a:solidFill>
                            <a:schemeClr val="lt1"/>
                          </a:solidFill>
                          <a:effectLst/>
                          <a:uFillTx/>
                          <a:latin typeface="Calibri"/>
                        </a:rPr>
                        <a:t>Code Fiche LCA</a:t>
                      </a:r>
                      <a:endParaRPr lang="fr-FR" sz="1200" b="0" u="none" strike="noStrike">
                        <a:solidFill>
                          <a:srgbClr val="FFFFFF"/>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DRAJES Grand Est</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GUEHL Rémi</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rPr>
                        <a:t>remi.guehl@region-academique-grand-est.fr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129</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Ardennes</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SEMBENI Constance</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2"/>
                        </a:rPr>
                        <a:t>constance.sembeni@ac-reims.fr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130</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Aube</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DEBOU Alexis</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3"/>
                        </a:rPr>
                        <a:t>alexis.debou@ac-reims.fr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131</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Marne</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LEFEVRE Christophe</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4"/>
                        </a:rPr>
                        <a:t>christophe.lefevre@ac-reims.fr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132</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Haute-Marne</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BAPTISTE Benoit</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5"/>
                        </a:rPr>
                        <a:t>benoit.baptiste@ac-reims.fr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133</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374040">
                <a:tc>
                  <a:txBody>
                    <a:bodyPr/>
                    <a:lstStyle/>
                    <a:p>
                      <a:pPr defTabSz="914400">
                        <a:lnSpc>
                          <a:spcPct val="115000"/>
                        </a:lnSpc>
                        <a:spcAft>
                          <a:spcPts val="799"/>
                        </a:spcAft>
                      </a:pPr>
                      <a:r>
                        <a:rPr lang="fr-FR" sz="1200" b="1" u="none" strike="noStrike">
                          <a:solidFill>
                            <a:schemeClr val="lt1"/>
                          </a:solidFill>
                          <a:effectLst/>
                          <a:uFillTx/>
                          <a:latin typeface="Calibri"/>
                        </a:rPr>
                        <a:t>SDJES Meurthe-et-Moselle</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ANGELY Pierre</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6"/>
                        </a:rPr>
                        <a:t>pierre.angely@ac-nancy-metz.fr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134</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Meuse</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LECLER Gilles</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7"/>
                        </a:rPr>
                        <a:t>gilles.lecler@ac-nancy-metz.fr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135</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7"/>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Moselle</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FONKENELL Valérie</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8"/>
                        </a:rPr>
                        <a:t>valerie.fonkenell@ac-nancy-metz.fr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136</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8"/>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Bas-Rhin</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STANGRET Emilie</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9"/>
                        </a:rPr>
                        <a:t>emilie.stangret@ac-strasbourg.fr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137</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9"/>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Haut-Rhin</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GAFF Julien</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rPr>
                        <a:t>Julien.Gaff@ac-strasbourg.fr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138</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10"/>
                  </a:ext>
                </a:extLst>
              </a:tr>
              <a:tr h="361440">
                <a:tc>
                  <a:txBody>
                    <a:bodyPr/>
                    <a:lstStyle/>
                    <a:p>
                      <a:pPr defTabSz="914400">
                        <a:lnSpc>
                          <a:spcPct val="115000"/>
                        </a:lnSpc>
                        <a:spcAft>
                          <a:spcPts val="799"/>
                        </a:spcAft>
                      </a:pPr>
                      <a:r>
                        <a:rPr lang="fr-FR" sz="1200" b="1" u="none" strike="noStrike">
                          <a:solidFill>
                            <a:schemeClr val="lt1"/>
                          </a:solidFill>
                          <a:effectLst/>
                          <a:uFillTx/>
                          <a:latin typeface="Calibri"/>
                        </a:rPr>
                        <a:t>SDJES Vosges</a:t>
                      </a:r>
                      <a:endParaRPr lang="fr-FR" sz="1200" b="0" u="none" strike="noStrike">
                        <a:solidFill>
                          <a:srgbClr val="FFFFFF"/>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200" b="0" u="none" strike="noStrike">
                          <a:solidFill>
                            <a:schemeClr val="dk1"/>
                          </a:solidFill>
                          <a:effectLst/>
                          <a:uFillTx/>
                          <a:latin typeface="Calibri"/>
                        </a:rPr>
                        <a:t>DAILLE Etienne</a:t>
                      </a:r>
                      <a:endParaRPr lang="fr-FR" sz="12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70C0"/>
                          </a:solidFill>
                          <a:effectLst/>
                          <a:uFillTx/>
                          <a:latin typeface="Calibri"/>
                          <a:hlinkClick r:id="rId10"/>
                        </a:rPr>
                        <a:t>etienne.daille@ac-nancy-metz.fr</a:t>
                      </a:r>
                      <a:endParaRPr lang="fr-FR" sz="1000" b="0" u="none" strike="noStrike">
                        <a:solidFill>
                          <a:srgbClr val="000000"/>
                        </a:solidFill>
                        <a:effectLst/>
                        <a:uFillTx/>
                        <a:latin typeface="Calibri"/>
                      </a:endParaRPr>
                    </a:p>
                  </a:txBody>
                  <a:tcPr marL="43920" marR="43920" marT="936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139</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re 1"/>
          <p:cNvSpPr/>
          <p:nvPr/>
        </p:nvSpPr>
        <p:spPr>
          <a:xfrm>
            <a:off x="0" y="0"/>
            <a:ext cx="9154080" cy="109476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Le Savoir Rouler à Vélo</a:t>
            </a:r>
            <a:endParaRPr lang="fr-FR" sz="3200" b="0" u="none" strike="noStrike">
              <a:solidFill>
                <a:srgbClr val="FFFFFF"/>
              </a:solidFill>
              <a:effectLst/>
              <a:uFillTx/>
              <a:latin typeface="Marianne" panose="02000000000000000000" pitchFamily="50" charset="0"/>
            </a:endParaRPr>
          </a:p>
        </p:txBody>
      </p:sp>
      <p:sp>
        <p:nvSpPr>
          <p:cNvPr id="96"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97" name="Espace réservé du contenu 2"/>
          <p:cNvSpPr/>
          <p:nvPr/>
        </p:nvSpPr>
        <p:spPr>
          <a:xfrm>
            <a:off x="266400" y="1628640"/>
            <a:ext cx="8625960" cy="4824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spcBef>
                <a:spcPts val="400"/>
              </a:spcBef>
            </a:pPr>
            <a:endParaRPr lang="fr-FR" sz="2000" b="0" u="none" strike="noStrike">
              <a:solidFill>
                <a:srgbClr val="000000"/>
              </a:solidFill>
              <a:effectLst/>
              <a:uFillTx/>
              <a:latin typeface="Marianne" panose="02000000000000000000" pitchFamily="50" charset="0"/>
            </a:endParaRPr>
          </a:p>
          <a:p>
            <a:pPr defTabSz="914400">
              <a:lnSpc>
                <a:spcPct val="100000"/>
              </a:lnSpc>
              <a:spcBef>
                <a:spcPts val="400"/>
              </a:spcBef>
            </a:pPr>
            <a:endParaRPr lang="fr-FR" sz="2000" b="0" u="none" strike="noStrike">
              <a:solidFill>
                <a:srgbClr val="000000"/>
              </a:solidFill>
              <a:effectLst/>
              <a:uFillTx/>
              <a:latin typeface="Marianne" panose="02000000000000000000" pitchFamily="50" charset="0"/>
            </a:endParaRPr>
          </a:p>
          <a:p>
            <a:pPr defTabSz="914400">
              <a:lnSpc>
                <a:spcPct val="100000"/>
              </a:lnSpc>
              <a:spcBef>
                <a:spcPts val="320"/>
              </a:spcBef>
              <a:tabLst>
                <a:tab pos="0" algn="l"/>
              </a:tabLst>
            </a:pPr>
            <a:endParaRPr lang="fr-FR" sz="1600" b="0" u="none" strike="noStrike">
              <a:solidFill>
                <a:srgbClr val="000000"/>
              </a:solidFill>
              <a:effectLst/>
              <a:uFillTx/>
              <a:latin typeface="Marianne" panose="02000000000000000000" pitchFamily="50" charset="0"/>
            </a:endParaRPr>
          </a:p>
          <a:p>
            <a:pPr marL="914400" defTabSz="914400">
              <a:lnSpc>
                <a:spcPct val="100000"/>
              </a:lnSpc>
              <a:spcBef>
                <a:spcPts val="400"/>
              </a:spcBef>
              <a:tabLst>
                <a:tab pos="0" algn="l"/>
              </a:tabLst>
            </a:pPr>
            <a:endParaRPr lang="fr-FR" sz="2000" b="0" u="none" strike="noStrike">
              <a:solidFill>
                <a:srgbClr val="000000"/>
              </a:solidFill>
              <a:effectLst/>
              <a:uFillTx/>
              <a:latin typeface="Marianne" panose="02000000000000000000" pitchFamily="50" charset="0"/>
            </a:endParaRPr>
          </a:p>
          <a:p>
            <a:pPr marL="914400" defTabSz="914400">
              <a:lnSpc>
                <a:spcPct val="100000"/>
              </a:lnSpc>
              <a:spcBef>
                <a:spcPts val="400"/>
              </a:spcBef>
              <a:tabLst>
                <a:tab pos="0" algn="l"/>
              </a:tabLst>
            </a:pPr>
            <a:endParaRPr lang="fr-FR" sz="2000" b="0" u="none" strike="noStrike">
              <a:solidFill>
                <a:srgbClr val="000000"/>
              </a:solidFill>
              <a:effectLst/>
              <a:uFillTx/>
              <a:latin typeface="Marianne" panose="02000000000000000000" pitchFamily="50" charset="0"/>
            </a:endParaRPr>
          </a:p>
          <a:p>
            <a:pPr defTabSz="914400">
              <a:lnSpc>
                <a:spcPct val="100000"/>
              </a:lnSpc>
              <a:spcBef>
                <a:spcPts val="400"/>
              </a:spcBef>
              <a:tabLst>
                <a:tab pos="0" algn="l"/>
              </a:tabLst>
            </a:pPr>
            <a:endParaRPr lang="fr-FR" sz="2000" b="0" u="none" strike="noStrike">
              <a:solidFill>
                <a:srgbClr val="000000"/>
              </a:solidFill>
              <a:effectLst/>
              <a:uFillTx/>
              <a:latin typeface="Marianne" panose="02000000000000000000" pitchFamily="50" charset="0"/>
            </a:endParaRPr>
          </a:p>
        </p:txBody>
      </p:sp>
      <p:sp>
        <p:nvSpPr>
          <p:cNvPr id="98" name="Rectangle 5"/>
          <p:cNvSpPr/>
          <p:nvPr/>
        </p:nvSpPr>
        <p:spPr>
          <a:xfrm>
            <a:off x="7560" y="109368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99" name="Rectangle 1"/>
          <p:cNvSpPr/>
          <p:nvPr/>
        </p:nvSpPr>
        <p:spPr>
          <a:xfrm>
            <a:off x="1187640" y="1242000"/>
            <a:ext cx="6653880" cy="107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algn="ctr" defTabSz="914400">
              <a:lnSpc>
                <a:spcPct val="100000"/>
              </a:lnSpc>
            </a:pPr>
            <a:r>
              <a:rPr lang="fr-FR" sz="3200" b="1" u="none" strike="noStrike">
                <a:solidFill>
                  <a:srgbClr val="002060"/>
                </a:solidFill>
                <a:effectLst/>
                <a:uFillTx/>
                <a:latin typeface="Marianne" panose="02000000000000000000" pitchFamily="50" charset="0"/>
              </a:rPr>
              <a:t>BILAN 2025</a:t>
            </a:r>
            <a:endParaRPr lang="fr-FR" sz="3200" b="0" u="none" strike="noStrike">
              <a:solidFill>
                <a:srgbClr val="000000"/>
              </a:solidFill>
              <a:effectLst/>
              <a:uFillTx/>
              <a:latin typeface="Marianne" panose="02000000000000000000" pitchFamily="50" charset="0"/>
            </a:endParaRPr>
          </a:p>
          <a:p>
            <a:pPr marL="457200" algn="ctr" defTabSz="914400">
              <a:lnSpc>
                <a:spcPct val="100000"/>
              </a:lnSpc>
            </a:pPr>
            <a:r>
              <a:rPr lang="fr-FR" sz="3200" b="1" u="none" strike="noStrike">
                <a:solidFill>
                  <a:srgbClr val="002060"/>
                </a:solidFill>
                <a:effectLst/>
                <a:uFillTx/>
                <a:latin typeface="Marianne" panose="02000000000000000000" pitchFamily="50" charset="0"/>
              </a:rPr>
              <a:t>une enveloppe de 190 000 €</a:t>
            </a:r>
            <a:endParaRPr lang="fr-FR" sz="3200" b="0" u="none" strike="noStrike">
              <a:solidFill>
                <a:srgbClr val="000000"/>
              </a:solidFill>
              <a:effectLst/>
              <a:uFillTx/>
              <a:latin typeface="Marianne" panose="02000000000000000000" pitchFamily="50" charset="0"/>
            </a:endParaRPr>
          </a:p>
        </p:txBody>
      </p:sp>
      <p:sp>
        <p:nvSpPr>
          <p:cNvPr id="100" name="ZoneTexte 2"/>
          <p:cNvSpPr/>
          <p:nvPr/>
        </p:nvSpPr>
        <p:spPr>
          <a:xfrm>
            <a:off x="92880" y="2706120"/>
            <a:ext cx="8957880" cy="306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800280" lvl="1" indent="-343080" defTabSz="914400">
              <a:lnSpc>
                <a:spcPct val="100000"/>
              </a:lnSpc>
              <a:buClr>
                <a:srgbClr val="254061"/>
              </a:buClr>
              <a:buFont typeface="Wingdings" charset="2"/>
              <a:buChar char=""/>
            </a:pPr>
            <a:r>
              <a:rPr lang="fr-FR" sz="2400" b="1" u="none" strike="noStrike">
                <a:solidFill>
                  <a:srgbClr val="254061"/>
                </a:solidFill>
                <a:effectLst/>
                <a:uFillTx/>
                <a:latin typeface="Marianne" panose="02000000000000000000" pitchFamily="50" charset="0"/>
                <a:ea typeface="DejaVu Sans"/>
              </a:rPr>
              <a:t>25 000 enfants bénéficiaires et 600 stages réalisés.</a:t>
            </a:r>
            <a:endParaRPr lang="fr-FR" sz="2400" b="0" u="none" strike="noStrike">
              <a:solidFill>
                <a:srgbClr val="000000"/>
              </a:solidFill>
              <a:effectLst/>
              <a:uFillTx/>
              <a:latin typeface="Marianne" panose="02000000000000000000" pitchFamily="50" charset="0"/>
            </a:endParaRPr>
          </a:p>
          <a:p>
            <a:pPr defTabSz="914400">
              <a:lnSpc>
                <a:spcPct val="100000"/>
              </a:lnSpc>
            </a:pPr>
            <a:endParaRPr lang="fr-FR" sz="2400" b="0" u="none" strike="noStrike">
              <a:solidFill>
                <a:srgbClr val="000000"/>
              </a:solidFill>
              <a:effectLst/>
              <a:uFillTx/>
              <a:latin typeface="Marianne" panose="02000000000000000000" pitchFamily="50" charset="0"/>
            </a:endParaRPr>
          </a:p>
          <a:p>
            <a:pPr marL="800280" lvl="1" indent="-343080" defTabSz="914400">
              <a:lnSpc>
                <a:spcPct val="100000"/>
              </a:lnSpc>
              <a:buClr>
                <a:srgbClr val="254061"/>
              </a:buClr>
              <a:buFont typeface="Wingdings" charset="2"/>
              <a:buChar char=""/>
            </a:pPr>
            <a:r>
              <a:rPr lang="fr-FR" sz="2400" b="1" u="none" strike="noStrike">
                <a:solidFill>
                  <a:srgbClr val="254061"/>
                </a:solidFill>
                <a:effectLst/>
                <a:uFillTx/>
                <a:latin typeface="Marianne" panose="02000000000000000000" pitchFamily="50" charset="0"/>
                <a:ea typeface="DejaVu Sans"/>
              </a:rPr>
              <a:t>46 actions financées</a:t>
            </a:r>
            <a:endParaRPr lang="fr-FR" sz="2400" b="0" u="none" strike="noStrike">
              <a:solidFill>
                <a:srgbClr val="000000"/>
              </a:solidFill>
              <a:effectLst/>
              <a:uFillTx/>
              <a:latin typeface="Marianne" panose="02000000000000000000" pitchFamily="50" charset="0"/>
            </a:endParaRPr>
          </a:p>
          <a:p>
            <a:pPr defTabSz="914400">
              <a:lnSpc>
                <a:spcPct val="100000"/>
              </a:lnSpc>
            </a:pPr>
            <a:endParaRPr lang="fr-FR" sz="2400" b="0" u="none" strike="noStrike">
              <a:solidFill>
                <a:srgbClr val="000000"/>
              </a:solidFill>
              <a:effectLst/>
              <a:uFillTx/>
              <a:latin typeface="Marianne" panose="02000000000000000000" pitchFamily="50" charset="0"/>
            </a:endParaRPr>
          </a:p>
          <a:p>
            <a:pPr marL="800280" lvl="1" indent="-343080" defTabSz="914400">
              <a:lnSpc>
                <a:spcPct val="100000"/>
              </a:lnSpc>
              <a:buClr>
                <a:srgbClr val="254061"/>
              </a:buClr>
              <a:buFont typeface="Wingdings" charset="2"/>
              <a:buChar char=""/>
            </a:pPr>
            <a:r>
              <a:rPr lang="fr-FR" sz="2400" b="1" u="none" strike="noStrike">
                <a:solidFill>
                  <a:srgbClr val="254061"/>
                </a:solidFill>
                <a:effectLst/>
                <a:uFillTx/>
                <a:latin typeface="Marianne" panose="02000000000000000000" pitchFamily="50" charset="0"/>
                <a:ea typeface="DejaVu Sans"/>
              </a:rPr>
              <a:t>20 nouveaux projets</a:t>
            </a:r>
            <a:endParaRPr lang="fr-FR" sz="2400" b="0" u="none" strike="noStrike">
              <a:solidFill>
                <a:srgbClr val="000000"/>
              </a:solidFill>
              <a:effectLst/>
              <a:uFillTx/>
              <a:latin typeface="Marianne" panose="02000000000000000000" pitchFamily="50" charset="0"/>
            </a:endParaRPr>
          </a:p>
          <a:p>
            <a:pPr defTabSz="914400">
              <a:lnSpc>
                <a:spcPct val="100000"/>
              </a:lnSpc>
            </a:pPr>
            <a:endParaRPr lang="fr-FR" sz="2400" b="0" u="none" strike="noStrike">
              <a:solidFill>
                <a:srgbClr val="000000"/>
              </a:solidFill>
              <a:effectLst/>
              <a:uFillTx/>
              <a:latin typeface="Marianne" panose="02000000000000000000" pitchFamily="50" charset="0"/>
            </a:endParaRPr>
          </a:p>
          <a:p>
            <a:pPr marL="800280" lvl="1" indent="-343080" defTabSz="914400">
              <a:lnSpc>
                <a:spcPct val="100000"/>
              </a:lnSpc>
              <a:buClr>
                <a:srgbClr val="254061"/>
              </a:buClr>
              <a:buFont typeface="Wingdings" charset="2"/>
              <a:buChar char=""/>
            </a:pPr>
            <a:r>
              <a:rPr lang="fr-FR" sz="2400" b="1" u="none" strike="noStrike">
                <a:solidFill>
                  <a:srgbClr val="254061"/>
                </a:solidFill>
                <a:effectLst/>
                <a:uFillTx/>
                <a:latin typeface="Marianne" panose="02000000000000000000" pitchFamily="50" charset="0"/>
                <a:ea typeface="DejaVu Sans"/>
              </a:rPr>
              <a:t>3 projets pour les jeunes en situation de handicap</a:t>
            </a:r>
            <a:endParaRPr lang="fr-FR" sz="2400" b="0" u="none" strike="noStrike">
              <a:solidFill>
                <a:srgbClr val="000000"/>
              </a:solidFill>
              <a:effectLst/>
              <a:uFillTx/>
              <a:latin typeface="Marianne" panose="02000000000000000000" pitchFamily="50" charset="0"/>
            </a:endParaRPr>
          </a:p>
          <a:p>
            <a:pPr marL="360" defTabSz="914400">
              <a:lnSpc>
                <a:spcPct val="100000"/>
              </a:lnSpc>
              <a:spcBef>
                <a:spcPts val="601"/>
              </a:spcBef>
            </a:pPr>
            <a:endParaRPr lang="fr-FR" sz="2000" b="0" u="none" strike="noStrike">
              <a:solidFill>
                <a:srgbClr val="000000"/>
              </a:solidFill>
              <a:effectLst/>
              <a:uFillTx/>
              <a:latin typeface="Marianne" panose="02000000000000000000" pitchFamily="50"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re 1"/>
          <p:cNvSpPr/>
          <p:nvPr/>
        </p:nvSpPr>
        <p:spPr>
          <a:xfrm>
            <a:off x="0" y="0"/>
            <a:ext cx="9154080" cy="109476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Le Savoir Rouler à Vélo</a:t>
            </a:r>
            <a:endParaRPr lang="fr-FR" sz="3200" b="0" u="none" strike="noStrike">
              <a:solidFill>
                <a:srgbClr val="FFFFFF"/>
              </a:solidFill>
              <a:effectLst/>
              <a:uFillTx/>
              <a:latin typeface="Marianne" panose="02000000000000000000" pitchFamily="50" charset="0"/>
            </a:endParaRPr>
          </a:p>
        </p:txBody>
      </p:sp>
      <p:sp>
        <p:nvSpPr>
          <p:cNvPr id="102"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103" name="Espace réservé du contenu 2"/>
          <p:cNvSpPr/>
          <p:nvPr/>
        </p:nvSpPr>
        <p:spPr>
          <a:xfrm>
            <a:off x="266400" y="1628640"/>
            <a:ext cx="8625960" cy="4824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spcBef>
                <a:spcPts val="400"/>
              </a:spcBef>
            </a:pPr>
            <a:endParaRPr lang="fr-FR" sz="2000" b="0" u="none" strike="noStrike">
              <a:solidFill>
                <a:srgbClr val="000000"/>
              </a:solidFill>
              <a:effectLst/>
              <a:uFillTx/>
              <a:latin typeface="Marianne" panose="02000000000000000000" pitchFamily="50" charset="0"/>
            </a:endParaRPr>
          </a:p>
          <a:p>
            <a:pPr defTabSz="914400">
              <a:lnSpc>
                <a:spcPct val="100000"/>
              </a:lnSpc>
              <a:spcBef>
                <a:spcPts val="400"/>
              </a:spcBef>
            </a:pPr>
            <a:endParaRPr lang="fr-FR" sz="2000" b="0" u="none" strike="noStrike">
              <a:solidFill>
                <a:srgbClr val="000000"/>
              </a:solidFill>
              <a:effectLst/>
              <a:uFillTx/>
              <a:latin typeface="Marianne" panose="02000000000000000000" pitchFamily="50" charset="0"/>
            </a:endParaRPr>
          </a:p>
          <a:p>
            <a:pPr defTabSz="914400">
              <a:lnSpc>
                <a:spcPct val="100000"/>
              </a:lnSpc>
              <a:spcBef>
                <a:spcPts val="320"/>
              </a:spcBef>
              <a:tabLst>
                <a:tab pos="0" algn="l"/>
              </a:tabLst>
            </a:pPr>
            <a:endParaRPr lang="fr-FR" sz="1600" b="0" u="none" strike="noStrike">
              <a:solidFill>
                <a:srgbClr val="000000"/>
              </a:solidFill>
              <a:effectLst/>
              <a:uFillTx/>
              <a:latin typeface="Marianne" panose="02000000000000000000" pitchFamily="50" charset="0"/>
            </a:endParaRPr>
          </a:p>
          <a:p>
            <a:pPr marL="914400" defTabSz="914400">
              <a:lnSpc>
                <a:spcPct val="100000"/>
              </a:lnSpc>
              <a:spcBef>
                <a:spcPts val="400"/>
              </a:spcBef>
              <a:tabLst>
                <a:tab pos="0" algn="l"/>
              </a:tabLst>
            </a:pPr>
            <a:endParaRPr lang="fr-FR" sz="2000" b="0" u="none" strike="noStrike">
              <a:solidFill>
                <a:srgbClr val="000000"/>
              </a:solidFill>
              <a:effectLst/>
              <a:uFillTx/>
              <a:latin typeface="Marianne" panose="02000000000000000000" pitchFamily="50" charset="0"/>
            </a:endParaRPr>
          </a:p>
          <a:p>
            <a:pPr marL="914400" defTabSz="914400">
              <a:lnSpc>
                <a:spcPct val="100000"/>
              </a:lnSpc>
              <a:spcBef>
                <a:spcPts val="400"/>
              </a:spcBef>
              <a:tabLst>
                <a:tab pos="0" algn="l"/>
              </a:tabLst>
            </a:pPr>
            <a:endParaRPr lang="fr-FR" sz="2000" b="0" u="none" strike="noStrike">
              <a:solidFill>
                <a:srgbClr val="000000"/>
              </a:solidFill>
              <a:effectLst/>
              <a:uFillTx/>
              <a:latin typeface="Marianne" panose="02000000000000000000" pitchFamily="50" charset="0"/>
            </a:endParaRPr>
          </a:p>
          <a:p>
            <a:pPr defTabSz="914400">
              <a:lnSpc>
                <a:spcPct val="100000"/>
              </a:lnSpc>
              <a:spcBef>
                <a:spcPts val="400"/>
              </a:spcBef>
              <a:tabLst>
                <a:tab pos="0" algn="l"/>
              </a:tabLst>
            </a:pPr>
            <a:endParaRPr lang="fr-FR" sz="2000" b="0" u="none" strike="noStrike">
              <a:solidFill>
                <a:srgbClr val="000000"/>
              </a:solidFill>
              <a:effectLst/>
              <a:uFillTx/>
              <a:latin typeface="Marianne" panose="02000000000000000000" pitchFamily="50" charset="0"/>
            </a:endParaRPr>
          </a:p>
        </p:txBody>
      </p:sp>
      <p:sp>
        <p:nvSpPr>
          <p:cNvPr id="104" name="Rectangle 5"/>
          <p:cNvSpPr/>
          <p:nvPr/>
        </p:nvSpPr>
        <p:spPr>
          <a:xfrm>
            <a:off x="7560" y="109368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105" name="ZoneTexte 4"/>
          <p:cNvSpPr/>
          <p:nvPr/>
        </p:nvSpPr>
        <p:spPr>
          <a:xfrm>
            <a:off x="274680" y="1219320"/>
            <a:ext cx="8625960" cy="184356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400" b="1" u="sng" strike="noStrike">
                <a:solidFill>
                  <a:srgbClr val="254061"/>
                </a:solidFill>
                <a:effectLst/>
                <a:uFillTx/>
                <a:latin typeface="Marianne" panose="02000000000000000000" pitchFamily="50" charset="0"/>
              </a:rPr>
              <a:t>Somme disponible </a:t>
            </a:r>
            <a:r>
              <a:rPr lang="fr-FR" sz="1400" b="0" u="none" strike="noStrike">
                <a:solidFill>
                  <a:srgbClr val="254061"/>
                </a:solidFill>
                <a:effectLst/>
                <a:uFillTx/>
                <a:latin typeface="Marianne" panose="02000000000000000000" pitchFamily="50" charset="0"/>
              </a:rPr>
              <a:t>: </a:t>
            </a:r>
            <a:r>
              <a:rPr lang="fr-FR" sz="1600" b="1" u="none" strike="noStrike">
                <a:solidFill>
                  <a:srgbClr val="254061"/>
                </a:solidFill>
                <a:effectLst/>
                <a:uFillTx/>
                <a:latin typeface="Marianne" panose="02000000000000000000" pitchFamily="50" charset="0"/>
              </a:rPr>
              <a:t>240 000 €</a:t>
            </a:r>
            <a:endParaRPr lang="fr-FR" sz="1600" b="0" u="none" strike="noStrike">
              <a:solidFill>
                <a:srgbClr val="000000"/>
              </a:solidFill>
              <a:effectLst/>
              <a:uFillTx/>
              <a:latin typeface="Marianne" panose="02000000000000000000" pitchFamily="50" charset="0"/>
            </a:endParaRPr>
          </a:p>
          <a:p>
            <a:pPr marL="360" defTabSz="914400">
              <a:lnSpc>
                <a:spcPct val="100000"/>
              </a:lnSpc>
              <a:spcBef>
                <a:spcPts val="601"/>
              </a:spcBef>
            </a:pPr>
            <a:r>
              <a:rPr lang="fr-FR" sz="1400" b="1" u="sng" strike="noStrike">
                <a:solidFill>
                  <a:srgbClr val="254061"/>
                </a:solidFill>
                <a:effectLst/>
                <a:uFillTx/>
                <a:latin typeface="Marianne" panose="02000000000000000000" pitchFamily="50" charset="0"/>
              </a:rPr>
              <a:t>Bénéficiaires</a:t>
            </a:r>
            <a:r>
              <a:rPr lang="fr-FR" sz="1400" b="0" u="sng" strike="noStrike">
                <a:solidFill>
                  <a:srgbClr val="254061"/>
                </a:solidFill>
                <a:effectLst/>
                <a:uFillTx/>
                <a:latin typeface="Marianne" panose="02000000000000000000" pitchFamily="50" charset="0"/>
              </a:rPr>
              <a:t> </a:t>
            </a:r>
            <a:r>
              <a:rPr lang="fr-FR" sz="1400" b="0" u="none" strike="noStrike">
                <a:solidFill>
                  <a:srgbClr val="254061"/>
                </a:solidFill>
                <a:effectLst/>
                <a:uFillTx/>
                <a:latin typeface="Marianne" panose="02000000000000000000" pitchFamily="50" charset="0"/>
              </a:rPr>
              <a:t>: </a:t>
            </a:r>
            <a:r>
              <a:rPr lang="fr-FR" sz="1400" b="1" u="none" strike="noStrike">
                <a:solidFill>
                  <a:srgbClr val="254061"/>
                </a:solidFill>
                <a:effectLst/>
                <a:uFillTx/>
                <a:latin typeface="Marianne" panose="02000000000000000000" pitchFamily="50" charset="0"/>
                <a:ea typeface="DejaVu Sans"/>
              </a:rPr>
              <a:t>Les enfants âgés de 6 à 12 ans (jusqu’à 18 ans pour les jeunes en situation de handicap).                                                                                    </a:t>
            </a:r>
            <a:endParaRPr lang="fr-FR" sz="1400" b="0" u="none" strike="noStrike">
              <a:solidFill>
                <a:srgbClr val="000000"/>
              </a:solidFill>
              <a:effectLst/>
              <a:uFillTx/>
              <a:latin typeface="Marianne" panose="02000000000000000000" pitchFamily="50" charset="0"/>
            </a:endParaRPr>
          </a:p>
          <a:p>
            <a:pPr marL="360" algn="just" defTabSz="914400">
              <a:lnSpc>
                <a:spcPct val="100000"/>
              </a:lnSpc>
              <a:spcBef>
                <a:spcPts val="601"/>
              </a:spcBef>
            </a:pPr>
            <a:r>
              <a:rPr lang="fr-FR" sz="1400" b="1" u="sng" strike="noStrike">
                <a:solidFill>
                  <a:srgbClr val="254061"/>
                </a:solidFill>
                <a:effectLst/>
                <a:uFillTx/>
                <a:latin typeface="Marianne" panose="02000000000000000000" pitchFamily="50" charset="0"/>
                <a:ea typeface="DejaVu Sans"/>
              </a:rPr>
              <a:t>L’objectif</a:t>
            </a:r>
            <a:r>
              <a:rPr lang="fr-FR" sz="1400" b="1" u="none" strike="noStrike">
                <a:solidFill>
                  <a:srgbClr val="254061"/>
                </a:solidFill>
                <a:effectLst/>
                <a:uFillTx/>
                <a:latin typeface="Marianne" panose="02000000000000000000" pitchFamily="50" charset="0"/>
                <a:ea typeface="DejaVu Sans"/>
              </a:rPr>
              <a:t> : </a:t>
            </a:r>
            <a:r>
              <a:rPr lang="fr-FR" sz="1400" b="0" u="none" strike="noStrike">
                <a:solidFill>
                  <a:srgbClr val="254061"/>
                </a:solidFill>
                <a:effectLst/>
                <a:uFillTx/>
                <a:latin typeface="Marianne" panose="02000000000000000000" pitchFamily="50" charset="0"/>
                <a:ea typeface="DejaVu Sans"/>
              </a:rPr>
              <a:t>généralisation de l'apprentissage du vélo en autonomie avant l’entrée au collège.</a:t>
            </a:r>
            <a:endParaRPr lang="fr-FR" sz="1400" b="0" u="none" strike="noStrike">
              <a:solidFill>
                <a:srgbClr val="000000"/>
              </a:solidFill>
              <a:effectLst/>
              <a:uFillTx/>
              <a:latin typeface="Marianne" panose="02000000000000000000" pitchFamily="50" charset="0"/>
            </a:endParaRPr>
          </a:p>
          <a:p>
            <a:pPr marL="360" defTabSz="914400">
              <a:lnSpc>
                <a:spcPct val="100000"/>
              </a:lnSpc>
              <a:spcBef>
                <a:spcPts val="601"/>
              </a:spcBef>
            </a:pPr>
            <a:endParaRPr lang="fr-FR" sz="1400" b="0" u="none" strike="noStrike">
              <a:solidFill>
                <a:srgbClr val="000000"/>
              </a:solidFill>
              <a:effectLst/>
              <a:uFillTx/>
              <a:latin typeface="Marianne" panose="02000000000000000000" pitchFamily="50" charset="0"/>
            </a:endParaRPr>
          </a:p>
          <a:p>
            <a:pPr algn="just" defTabSz="914400">
              <a:lnSpc>
                <a:spcPct val="100000"/>
              </a:lnSpc>
            </a:pPr>
            <a:r>
              <a:rPr lang="fr-FR" sz="1400" b="1" u="sng" strike="noStrike">
                <a:solidFill>
                  <a:srgbClr val="254061"/>
                </a:solidFill>
                <a:effectLst/>
                <a:uFillTx/>
                <a:latin typeface="Marianne" panose="02000000000000000000" pitchFamily="50" charset="0"/>
                <a:ea typeface="DejaVu Sans"/>
              </a:rPr>
              <a:t>Critères d’éligibilités </a:t>
            </a:r>
            <a:r>
              <a:rPr lang="fr-FR" sz="1400" b="0" u="none" strike="noStrike">
                <a:solidFill>
                  <a:srgbClr val="254061"/>
                </a:solidFill>
                <a:effectLst/>
                <a:uFillTx/>
                <a:latin typeface="Marianne" panose="02000000000000000000" pitchFamily="50" charset="0"/>
                <a:ea typeface="DejaVu Sans"/>
              </a:rPr>
              <a:t>: stage </a:t>
            </a:r>
            <a:r>
              <a:rPr lang="fr-FR" sz="1400" b="1" u="none" strike="noStrike">
                <a:solidFill>
                  <a:srgbClr val="254061"/>
                </a:solidFill>
                <a:effectLst/>
                <a:uFillTx/>
                <a:latin typeface="Marianne" panose="02000000000000000000" pitchFamily="50" charset="0"/>
                <a:ea typeface="DejaVu Sans"/>
              </a:rPr>
              <a:t>d’une durée minimum de 10 heures</a:t>
            </a:r>
            <a:r>
              <a:rPr lang="fr-FR" sz="1400" b="0" u="none" strike="noStrike">
                <a:solidFill>
                  <a:srgbClr val="254061"/>
                </a:solidFill>
                <a:effectLst/>
                <a:uFillTx/>
                <a:latin typeface="Marianne" panose="02000000000000000000" pitchFamily="50" charset="0"/>
                <a:ea typeface="DejaVu Sans"/>
              </a:rPr>
              <a:t>, pouvant se dérouler sur le temps scolaire, péri ou extra-scolaire. Le stage </a:t>
            </a:r>
            <a:r>
              <a:rPr lang="fr-FR" sz="1400" b="1" u="none" strike="noStrike">
                <a:solidFill>
                  <a:srgbClr val="254061"/>
                </a:solidFill>
                <a:effectLst/>
                <a:uFillTx/>
                <a:latin typeface="Marianne" panose="02000000000000000000" pitchFamily="50" charset="0"/>
                <a:ea typeface="DejaVu Sans"/>
              </a:rPr>
              <a:t>doit être gratuit.</a:t>
            </a:r>
            <a:endParaRPr lang="fr-FR" sz="1400" b="0" u="none" strike="noStrike">
              <a:solidFill>
                <a:srgbClr val="000000"/>
              </a:solidFill>
              <a:effectLst/>
              <a:uFillTx/>
              <a:latin typeface="Marianne" panose="02000000000000000000" pitchFamily="50" charset="0"/>
            </a:endParaRPr>
          </a:p>
        </p:txBody>
      </p:sp>
      <p:sp>
        <p:nvSpPr>
          <p:cNvPr id="106" name="ZoneTexte 6"/>
          <p:cNvSpPr/>
          <p:nvPr/>
        </p:nvSpPr>
        <p:spPr>
          <a:xfrm>
            <a:off x="2060280" y="3422160"/>
            <a:ext cx="6840360" cy="1583640"/>
          </a:xfrm>
          <a:prstGeom prst="rect">
            <a:avLst/>
          </a:prstGeom>
          <a:solidFill>
            <a:schemeClr val="accent6">
              <a:lumMod val="60000"/>
              <a:lumOff val="40000"/>
            </a:schemeClr>
          </a:solidFill>
          <a:ln>
            <a:solidFill>
              <a:srgbClr val="4F81BD"/>
            </a:solidFill>
            <a:round/>
          </a:ln>
        </p:spPr>
        <p:style>
          <a:lnRef idx="2">
            <a:schemeClr val="accent6">
              <a:shade val="50000"/>
            </a:schemeClr>
          </a:lnRef>
          <a:fillRef idx="1">
            <a:schemeClr val="accent6"/>
          </a:fillRef>
          <a:effectRef idx="0">
            <a:schemeClr val="accent6"/>
          </a:effectRef>
          <a:fontRef idx="minor"/>
        </p:style>
        <p:txBody>
          <a:bodyPr lIns="90000" tIns="45000" rIns="90000" bIns="45000" anchor="t">
            <a:spAutoFit/>
          </a:bodyPr>
          <a:lstStyle/>
          <a:p>
            <a:pPr defTabSz="914400">
              <a:lnSpc>
                <a:spcPct val="100000"/>
              </a:lnSpc>
            </a:pPr>
            <a:r>
              <a:rPr lang="fr-FR" sz="1200" b="0" u="none" strike="noStrike">
                <a:solidFill>
                  <a:schemeClr val="lt1"/>
                </a:solidFill>
                <a:effectLst/>
                <a:uFillTx/>
                <a:latin typeface="Marianne" panose="02000000000000000000" pitchFamily="50" charset="0"/>
              </a:rPr>
              <a:t> </a:t>
            </a:r>
            <a:endParaRPr lang="fr-FR" sz="1200" b="0" u="none" strike="noStrike">
              <a:solidFill>
                <a:srgbClr val="000000"/>
              </a:solidFill>
              <a:effectLst/>
              <a:uFillTx/>
              <a:latin typeface="Marianne" panose="02000000000000000000" pitchFamily="50" charset="0"/>
            </a:endParaRPr>
          </a:p>
          <a:p>
            <a:pPr marL="285840" indent="-285840" defTabSz="914400">
              <a:lnSpc>
                <a:spcPct val="100000"/>
              </a:lnSpc>
              <a:buClr>
                <a:srgbClr val="254061"/>
              </a:buClr>
              <a:buFont typeface="Arial"/>
              <a:buChar char="•"/>
            </a:pPr>
            <a:r>
              <a:rPr lang="fr-FR" sz="1200" b="1" u="none" strike="noStrike">
                <a:solidFill>
                  <a:schemeClr val="accent1">
                    <a:lumMod val="50000"/>
                  </a:schemeClr>
                </a:solidFill>
                <a:effectLst/>
                <a:uFillTx/>
                <a:latin typeface="Marianne" panose="02000000000000000000" pitchFamily="50" charset="0"/>
              </a:rPr>
              <a:t>1</a:t>
            </a:r>
            <a:r>
              <a:rPr lang="fr-FR" sz="1200" b="1" u="none" strike="noStrike" baseline="30000">
                <a:solidFill>
                  <a:schemeClr val="accent1">
                    <a:lumMod val="50000"/>
                  </a:schemeClr>
                </a:solidFill>
                <a:effectLst/>
                <a:uFillTx/>
                <a:latin typeface="Marianne" panose="02000000000000000000" pitchFamily="50" charset="0"/>
              </a:rPr>
              <a:t>er</a:t>
            </a:r>
            <a:r>
              <a:rPr lang="fr-FR" sz="1200" b="1" u="none" strike="noStrike">
                <a:solidFill>
                  <a:schemeClr val="accent1">
                    <a:lumMod val="50000"/>
                  </a:schemeClr>
                </a:solidFill>
                <a:effectLst/>
                <a:uFillTx/>
                <a:latin typeface="Marianne" panose="02000000000000000000" pitchFamily="50" charset="0"/>
              </a:rPr>
              <a:t>  bloc : Savoir Pédaler</a:t>
            </a:r>
            <a:r>
              <a:rPr lang="fr-FR" sz="1200" b="0" u="none" strike="noStrike">
                <a:solidFill>
                  <a:schemeClr val="accent1">
                    <a:lumMod val="50000"/>
                  </a:schemeClr>
                </a:solidFill>
                <a:effectLst/>
                <a:uFillTx/>
                <a:latin typeface="Marianne" panose="02000000000000000000" pitchFamily="50" charset="0"/>
              </a:rPr>
              <a:t> = apprendre à piloter son vélo</a:t>
            </a:r>
            <a:endParaRPr lang="fr-FR" sz="1200" b="0" u="none" strike="noStrike">
              <a:solidFill>
                <a:srgbClr val="000000"/>
              </a:solidFill>
              <a:effectLst/>
              <a:uFillTx/>
              <a:latin typeface="Marianne" panose="02000000000000000000" pitchFamily="50" charset="0"/>
            </a:endParaRPr>
          </a:p>
          <a:p>
            <a:pPr marL="285840" indent="-285840" defTabSz="914400">
              <a:lnSpc>
                <a:spcPct val="100000"/>
              </a:lnSpc>
              <a:buClr>
                <a:srgbClr val="254061"/>
              </a:buClr>
              <a:buFont typeface="Arial"/>
              <a:buChar char="•"/>
            </a:pPr>
            <a:r>
              <a:rPr lang="fr-FR" sz="1200" b="1" u="none" strike="noStrike">
                <a:solidFill>
                  <a:schemeClr val="accent1">
                    <a:lumMod val="50000"/>
                  </a:schemeClr>
                </a:solidFill>
                <a:effectLst/>
                <a:uFillTx/>
                <a:latin typeface="Marianne" panose="02000000000000000000" pitchFamily="50" charset="0"/>
              </a:rPr>
              <a:t>2</a:t>
            </a:r>
            <a:r>
              <a:rPr lang="fr-FR" sz="1200" b="1" u="none" strike="noStrike" baseline="30000">
                <a:solidFill>
                  <a:schemeClr val="accent1">
                    <a:lumMod val="50000"/>
                  </a:schemeClr>
                </a:solidFill>
                <a:effectLst/>
                <a:uFillTx/>
                <a:latin typeface="Marianne" panose="02000000000000000000" pitchFamily="50" charset="0"/>
              </a:rPr>
              <a:t>ème</a:t>
            </a:r>
            <a:r>
              <a:rPr lang="fr-FR" sz="1200" b="1" u="none" strike="noStrike">
                <a:solidFill>
                  <a:schemeClr val="accent1">
                    <a:lumMod val="50000"/>
                  </a:schemeClr>
                </a:solidFill>
                <a:effectLst/>
                <a:uFillTx/>
                <a:latin typeface="Marianne" panose="02000000000000000000" pitchFamily="50" charset="0"/>
              </a:rPr>
              <a:t>  bloc : Savoir Circuler</a:t>
            </a:r>
            <a:r>
              <a:rPr lang="fr-FR" sz="1200" b="0" u="none" strike="noStrike">
                <a:solidFill>
                  <a:schemeClr val="accent1">
                    <a:lumMod val="50000"/>
                  </a:schemeClr>
                </a:solidFill>
                <a:effectLst/>
                <a:uFillTx/>
                <a:latin typeface="Marianne" panose="02000000000000000000" pitchFamily="50" charset="0"/>
              </a:rPr>
              <a:t> = rouler en groupe et découvrir les panneaux de circulation</a:t>
            </a:r>
            <a:endParaRPr lang="fr-FR" sz="1200" b="0" u="none" strike="noStrike">
              <a:solidFill>
                <a:srgbClr val="000000"/>
              </a:solidFill>
              <a:effectLst/>
              <a:uFillTx/>
              <a:latin typeface="Marianne" panose="02000000000000000000" pitchFamily="50" charset="0"/>
            </a:endParaRPr>
          </a:p>
          <a:p>
            <a:pPr marL="285840" indent="-285840" defTabSz="914400">
              <a:lnSpc>
                <a:spcPct val="100000"/>
              </a:lnSpc>
              <a:buClr>
                <a:srgbClr val="254061"/>
              </a:buClr>
              <a:buFont typeface="Arial"/>
              <a:buChar char="•"/>
            </a:pPr>
            <a:r>
              <a:rPr lang="fr-FR" sz="1200" b="1" u="none" strike="noStrike">
                <a:solidFill>
                  <a:schemeClr val="accent1">
                    <a:lumMod val="50000"/>
                  </a:schemeClr>
                </a:solidFill>
                <a:effectLst/>
                <a:uFillTx/>
                <a:latin typeface="Marianne" panose="02000000000000000000" pitchFamily="50" charset="0"/>
              </a:rPr>
              <a:t>3</a:t>
            </a:r>
            <a:r>
              <a:rPr lang="fr-FR" sz="1200" b="1" u="none" strike="noStrike" baseline="30000">
                <a:solidFill>
                  <a:schemeClr val="accent1">
                    <a:lumMod val="50000"/>
                  </a:schemeClr>
                </a:solidFill>
                <a:effectLst/>
                <a:uFillTx/>
                <a:latin typeface="Marianne" panose="02000000000000000000" pitchFamily="50" charset="0"/>
              </a:rPr>
              <a:t>ème</a:t>
            </a:r>
            <a:r>
              <a:rPr lang="fr-FR" sz="1200" b="1" u="none" strike="noStrike">
                <a:solidFill>
                  <a:schemeClr val="accent1">
                    <a:lumMod val="50000"/>
                  </a:schemeClr>
                </a:solidFill>
                <a:effectLst/>
                <a:uFillTx/>
                <a:latin typeface="Marianne" panose="02000000000000000000" pitchFamily="50" charset="0"/>
              </a:rPr>
              <a:t>  bloc : Savoir Rouler à Vélo </a:t>
            </a:r>
            <a:r>
              <a:rPr lang="fr-FR" sz="1200" b="0" u="none" strike="noStrike">
                <a:solidFill>
                  <a:schemeClr val="accent1">
                    <a:lumMod val="50000"/>
                  </a:schemeClr>
                </a:solidFill>
                <a:effectLst/>
                <a:uFillTx/>
                <a:latin typeface="Marianne" panose="02000000000000000000" pitchFamily="50" charset="0"/>
              </a:rPr>
              <a:t>= circuler en situation réelle et en autonomie sur la voie publique                </a:t>
            </a:r>
            <a:endParaRPr lang="fr-FR" sz="1200" b="0" u="none" strike="noStrike">
              <a:solidFill>
                <a:srgbClr val="000000"/>
              </a:solidFill>
              <a:effectLst/>
              <a:uFillTx/>
              <a:latin typeface="Marianne" panose="02000000000000000000" pitchFamily="50" charset="0"/>
            </a:endParaRPr>
          </a:p>
          <a:p>
            <a:pPr defTabSz="914400">
              <a:lnSpc>
                <a:spcPct val="100000"/>
              </a:lnSpc>
            </a:pPr>
            <a:endParaRPr lang="fr-FR" sz="1200" b="0" u="none" strike="noStrike">
              <a:solidFill>
                <a:srgbClr val="000000"/>
              </a:solidFill>
              <a:effectLst/>
              <a:uFillTx/>
              <a:latin typeface="Marianne" panose="02000000000000000000" pitchFamily="50" charset="0"/>
            </a:endParaRPr>
          </a:p>
          <a:p>
            <a:pPr defTabSz="914400">
              <a:lnSpc>
                <a:spcPct val="100000"/>
              </a:lnSpc>
            </a:pPr>
            <a:r>
              <a:rPr lang="fr-FR" sz="1200" b="1" u="none" strike="noStrike">
                <a:solidFill>
                  <a:schemeClr val="accent1">
                    <a:lumMod val="50000"/>
                  </a:schemeClr>
                </a:solidFill>
                <a:effectLst/>
                <a:uFillTx/>
                <a:latin typeface="Marianne" panose="02000000000000000000" pitchFamily="50" charset="0"/>
              </a:rPr>
              <a:t>	délivrance d’une attestation individuelle à l’issue des 3 blocs</a:t>
            </a:r>
            <a:endParaRPr lang="fr-FR" sz="1200" b="0" u="none" strike="noStrike">
              <a:solidFill>
                <a:srgbClr val="000000"/>
              </a:solidFill>
              <a:effectLst/>
              <a:uFillTx/>
              <a:latin typeface="Marianne" panose="02000000000000000000" pitchFamily="50" charset="0"/>
            </a:endParaRPr>
          </a:p>
          <a:p>
            <a:pPr defTabSz="914400">
              <a:lnSpc>
                <a:spcPct val="100000"/>
              </a:lnSpc>
            </a:pPr>
            <a:endParaRPr lang="fr-FR" sz="1400" b="0" u="none" strike="noStrike">
              <a:solidFill>
                <a:srgbClr val="000000"/>
              </a:solidFill>
              <a:effectLst/>
              <a:uFillTx/>
              <a:latin typeface="Marianne" panose="02000000000000000000" pitchFamily="50" charset="0"/>
            </a:endParaRPr>
          </a:p>
        </p:txBody>
      </p:sp>
      <p:sp>
        <p:nvSpPr>
          <p:cNvPr id="107" name="ZoneTexte 7"/>
          <p:cNvSpPr/>
          <p:nvPr/>
        </p:nvSpPr>
        <p:spPr>
          <a:xfrm>
            <a:off x="274680" y="3533400"/>
            <a:ext cx="1583640" cy="1015200"/>
          </a:xfrm>
          <a:prstGeom prst="rect">
            <a:avLst/>
          </a:prstGeom>
          <a:noFill/>
          <a:ln>
            <a:solidFill>
              <a:srgbClr val="4F81BD"/>
            </a:solidFill>
            <a:round/>
          </a:ln>
        </p:spPr>
        <p:style>
          <a:lnRef idx="2">
            <a:schemeClr val="accent6">
              <a:shade val="50000"/>
            </a:schemeClr>
          </a:lnRef>
          <a:fillRef idx="1">
            <a:schemeClr val="accent6"/>
          </a:fillRef>
          <a:effectRef idx="0">
            <a:schemeClr val="accent6"/>
          </a:effectRef>
          <a:fontRef idx="minor"/>
        </p:style>
        <p:txBody>
          <a:bodyPr lIns="90000" tIns="45000" rIns="90000" bIns="45000" anchor="t">
            <a:spAutoFit/>
          </a:bodyPr>
          <a:lstStyle/>
          <a:p>
            <a:pPr algn="ctr" defTabSz="914400">
              <a:lnSpc>
                <a:spcPct val="100000"/>
              </a:lnSpc>
            </a:pPr>
            <a:r>
              <a:rPr lang="fr-FR" sz="1200" b="0" u="none" strike="noStrike">
                <a:solidFill>
                  <a:srgbClr val="002060"/>
                </a:solidFill>
                <a:effectLst/>
                <a:uFillTx/>
                <a:latin typeface="Marianne" panose="02000000000000000000" pitchFamily="50" charset="0"/>
              </a:rPr>
              <a:t>L’acquisition des compétences du </a:t>
            </a:r>
            <a:endParaRPr lang="fr-FR" sz="1200" b="0" u="none" strike="noStrike">
              <a:solidFill>
                <a:srgbClr val="000000"/>
              </a:solidFill>
              <a:effectLst/>
              <a:uFillTx/>
              <a:latin typeface="Marianne" panose="02000000000000000000" pitchFamily="50" charset="0"/>
            </a:endParaRPr>
          </a:p>
          <a:p>
            <a:pPr algn="ctr" defTabSz="914400">
              <a:lnSpc>
                <a:spcPct val="100000"/>
              </a:lnSpc>
            </a:pPr>
            <a:r>
              <a:rPr lang="fr-FR" sz="1200" b="0" u="none" strike="noStrike">
                <a:solidFill>
                  <a:srgbClr val="002060"/>
                </a:solidFill>
                <a:effectLst/>
                <a:uFillTx/>
                <a:latin typeface="Marianne" panose="02000000000000000000" pitchFamily="50" charset="0"/>
              </a:rPr>
              <a:t>Savoir rouler à vélo se déroule </a:t>
            </a:r>
            <a:r>
              <a:rPr lang="fr-FR" sz="1200" b="1" u="none" strike="noStrike">
                <a:solidFill>
                  <a:srgbClr val="002060"/>
                </a:solidFill>
                <a:effectLst/>
                <a:uFillTx/>
                <a:latin typeface="Marianne" panose="02000000000000000000" pitchFamily="50" charset="0"/>
              </a:rPr>
              <a:t>en trois paliers</a:t>
            </a:r>
            <a:endParaRPr lang="fr-FR" sz="1200" b="0" u="none" strike="noStrike">
              <a:solidFill>
                <a:srgbClr val="000000"/>
              </a:solidFill>
              <a:effectLst/>
              <a:uFillTx/>
              <a:latin typeface="Marianne" panose="02000000000000000000" pitchFamily="50" charset="0"/>
            </a:endParaRPr>
          </a:p>
        </p:txBody>
      </p:sp>
      <p:sp>
        <p:nvSpPr>
          <p:cNvPr id="108" name="Flèche : droite 10"/>
          <p:cNvSpPr/>
          <p:nvPr/>
        </p:nvSpPr>
        <p:spPr>
          <a:xfrm>
            <a:off x="2627640" y="4381560"/>
            <a:ext cx="359640" cy="287640"/>
          </a:xfrm>
          <a:prstGeom prst="rightArrow">
            <a:avLst>
              <a:gd name="adj1" fmla="val 50000"/>
              <a:gd name="adj2" fmla="val 50000"/>
            </a:avLst>
          </a:prstGeom>
          <a:solidFill>
            <a:srgbClr val="F79646"/>
          </a:solidFill>
          <a:ln>
            <a:solidFill>
              <a:srgbClr val="B66E33"/>
            </a:solidFill>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effectLst/>
              <a:uFillTx/>
              <a:latin typeface="Marianne" panose="02000000000000000000" pitchFamily="50" charset="0"/>
            </a:endParaRPr>
          </a:p>
        </p:txBody>
      </p:sp>
      <p:sp>
        <p:nvSpPr>
          <p:cNvPr id="109" name="ZoneTexte 11"/>
          <p:cNvSpPr/>
          <p:nvPr/>
        </p:nvSpPr>
        <p:spPr>
          <a:xfrm>
            <a:off x="291960" y="5159160"/>
            <a:ext cx="8625960" cy="138456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endParaRPr lang="fr-FR" sz="1400" b="0" u="none" strike="noStrike">
              <a:solidFill>
                <a:srgbClr val="000000"/>
              </a:solidFill>
              <a:effectLst/>
              <a:uFillTx/>
              <a:latin typeface="Marianne" panose="02000000000000000000" pitchFamily="50" charset="0"/>
            </a:endParaRPr>
          </a:p>
          <a:p>
            <a:pPr algn="just" defTabSz="914400">
              <a:lnSpc>
                <a:spcPct val="100000"/>
              </a:lnSpc>
            </a:pPr>
            <a:r>
              <a:rPr lang="fr-FR" sz="1400" b="1" u="sng" strike="noStrike">
                <a:solidFill>
                  <a:srgbClr val="254061"/>
                </a:solidFill>
                <a:effectLst/>
                <a:uFillTx/>
                <a:latin typeface="Marianne" panose="02000000000000000000" pitchFamily="50" charset="0"/>
              </a:rPr>
              <a:t>Structures éligibles:</a:t>
            </a:r>
            <a:r>
              <a:rPr lang="fr-FR" sz="1400" b="0" u="none" strike="noStrike">
                <a:solidFill>
                  <a:srgbClr val="254061"/>
                </a:solidFill>
                <a:effectLst/>
                <a:uFillTx/>
                <a:latin typeface="Marianne" panose="02000000000000000000" pitchFamily="50" charset="0"/>
              </a:rPr>
              <a:t> </a:t>
            </a:r>
            <a:r>
              <a:rPr lang="fr-FR" sz="1400" b="0" u="none" strike="noStrike">
                <a:solidFill>
                  <a:srgbClr val="254061"/>
                </a:solidFill>
                <a:effectLst/>
                <a:uFillTx/>
                <a:latin typeface="Marianne" panose="02000000000000000000" pitchFamily="50" charset="0"/>
                <a:ea typeface="DejaVu Sans"/>
              </a:rPr>
              <a:t>les Associations sportives, les Comités départementaux, les Ligues régionales </a:t>
            </a:r>
            <a:r>
              <a:rPr lang="fr-FR" sz="1400" b="1" u="none" strike="noStrike">
                <a:solidFill>
                  <a:srgbClr val="254061"/>
                </a:solidFill>
                <a:effectLst/>
                <a:uFillTx/>
                <a:latin typeface="Marianne" panose="02000000000000000000" pitchFamily="50" charset="0"/>
                <a:ea typeface="DejaVu Sans"/>
              </a:rPr>
              <a:t>(partenaires du SRAV = FFC, FFTri, FFVélo, UFOLEP, USEP, UNSS, UGSEL, Sport Adapté, ASPTT,…).</a:t>
            </a:r>
            <a:endParaRPr lang="fr-FR" sz="1400" b="0" u="none" strike="noStrike">
              <a:solidFill>
                <a:srgbClr val="000000"/>
              </a:solidFill>
              <a:effectLst/>
              <a:uFillTx/>
              <a:latin typeface="Marianne" panose="02000000000000000000" pitchFamily="50" charset="0"/>
            </a:endParaRPr>
          </a:p>
          <a:p>
            <a:pPr algn="just" defTabSz="914400">
              <a:lnSpc>
                <a:spcPct val="100000"/>
              </a:lnSpc>
            </a:pPr>
            <a:endParaRPr lang="fr-FR" sz="1400" b="0" u="none" strike="noStrike">
              <a:solidFill>
                <a:srgbClr val="000000"/>
              </a:solidFill>
              <a:effectLst/>
              <a:uFillTx/>
              <a:latin typeface="Marianne" panose="02000000000000000000" pitchFamily="50" charset="0"/>
            </a:endParaRPr>
          </a:p>
          <a:p>
            <a:pPr algn="just" defTabSz="914400">
              <a:lnSpc>
                <a:spcPct val="100000"/>
              </a:lnSpc>
            </a:pPr>
            <a:r>
              <a:rPr lang="fr-FR" sz="1400" b="1" u="sng" strike="noStrike">
                <a:solidFill>
                  <a:srgbClr val="254061"/>
                </a:solidFill>
                <a:effectLst/>
                <a:uFillTx/>
                <a:latin typeface="Marianne" panose="02000000000000000000" pitchFamily="50" charset="0"/>
                <a:ea typeface="DejaVu Sans"/>
              </a:rPr>
              <a:t>Depuis 2024</a:t>
            </a:r>
            <a:r>
              <a:rPr lang="fr-FR" sz="1400" b="1" u="none" strike="noStrike">
                <a:solidFill>
                  <a:srgbClr val="254061"/>
                </a:solidFill>
                <a:effectLst/>
                <a:uFillTx/>
                <a:latin typeface="Marianne" panose="02000000000000000000" pitchFamily="50" charset="0"/>
                <a:ea typeface="DejaVu Sans"/>
              </a:rPr>
              <a:t>: ouverture aux collectivités.</a:t>
            </a:r>
            <a:endParaRPr lang="fr-FR" sz="1400" b="0" u="none" strike="noStrike">
              <a:solidFill>
                <a:srgbClr val="000000"/>
              </a:solidFill>
              <a:effectLst/>
              <a:uFillTx/>
              <a:latin typeface="Marianne" panose="02000000000000000000" pitchFamily="50" charset="0"/>
            </a:endParaRPr>
          </a:p>
          <a:p>
            <a:pPr algn="just" defTabSz="914400">
              <a:lnSpc>
                <a:spcPct val="100000"/>
              </a:lnSpc>
            </a:pPr>
            <a:endParaRPr lang="fr-FR" sz="1400" b="0" u="none" strike="noStrike">
              <a:solidFill>
                <a:srgbClr val="000000"/>
              </a:solidFill>
              <a:effectLst/>
              <a:uFillTx/>
              <a:latin typeface="Marianne" panose="02000000000000000000" pitchFamily="50"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re 1"/>
          <p:cNvSpPr/>
          <p:nvPr/>
        </p:nvSpPr>
        <p:spPr>
          <a:xfrm>
            <a:off x="0" y="0"/>
            <a:ext cx="9154080" cy="109476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Marianne" panose="02000000000000000000" pitchFamily="50" charset="0"/>
              </a:rPr>
              <a:t>Le Savoir Rouler à Vélo</a:t>
            </a:r>
            <a:endParaRPr lang="fr-FR" sz="3200" b="0" u="none" strike="noStrike">
              <a:solidFill>
                <a:srgbClr val="FFFFFF"/>
              </a:solidFill>
              <a:effectLst/>
              <a:uFillTx/>
              <a:latin typeface="Marianne" panose="02000000000000000000" pitchFamily="50" charset="0"/>
            </a:endParaRPr>
          </a:p>
        </p:txBody>
      </p:sp>
      <p:sp>
        <p:nvSpPr>
          <p:cNvPr id="111"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112" name="Rectangle 5"/>
          <p:cNvSpPr/>
          <p:nvPr/>
        </p:nvSpPr>
        <p:spPr>
          <a:xfrm>
            <a:off x="7560" y="109368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Marianne" panose="02000000000000000000" pitchFamily="50" charset="0"/>
            </a:endParaRPr>
          </a:p>
        </p:txBody>
      </p:sp>
      <p:sp>
        <p:nvSpPr>
          <p:cNvPr id="113" name="ZoneTexte 13"/>
          <p:cNvSpPr/>
          <p:nvPr/>
        </p:nvSpPr>
        <p:spPr>
          <a:xfrm>
            <a:off x="3463200" y="1269000"/>
            <a:ext cx="2232000" cy="522720"/>
          </a:xfrm>
          <a:prstGeom prst="rect">
            <a:avLst/>
          </a:prstGeom>
          <a:noFill/>
          <a:ln>
            <a:solidFill>
              <a:srgbClr val="4F81BD"/>
            </a:solidFill>
            <a:round/>
          </a:ln>
        </p:spPr>
        <p:style>
          <a:lnRef idx="2">
            <a:schemeClr val="accent6">
              <a:shade val="50000"/>
            </a:schemeClr>
          </a:lnRef>
          <a:fillRef idx="1">
            <a:schemeClr val="accent6"/>
          </a:fillRef>
          <a:effectRef idx="0">
            <a:schemeClr val="accent6"/>
          </a:effectRef>
          <a:fontRef idx="minor"/>
        </p:style>
        <p:txBody>
          <a:bodyPr lIns="90000" tIns="45000" rIns="90000" bIns="45000" anchor="t">
            <a:spAutoFit/>
          </a:bodyPr>
          <a:lstStyle/>
          <a:p>
            <a:pPr algn="ctr" defTabSz="914400">
              <a:lnSpc>
                <a:spcPct val="100000"/>
              </a:lnSpc>
            </a:pPr>
            <a:r>
              <a:rPr lang="fr-FR" sz="1400" b="1" u="none" strike="noStrike">
                <a:solidFill>
                  <a:schemeClr val="accent1">
                    <a:lumMod val="50000"/>
                  </a:schemeClr>
                </a:solidFill>
                <a:effectLst/>
                <a:uFillTx/>
                <a:latin typeface="Marianne" panose="02000000000000000000" pitchFamily="50" charset="0"/>
              </a:rPr>
              <a:t>Les priorités régionales de financement</a:t>
            </a:r>
            <a:endParaRPr lang="fr-FR" sz="1400" b="0" u="none" strike="noStrike">
              <a:solidFill>
                <a:srgbClr val="000000"/>
              </a:solidFill>
              <a:effectLst/>
              <a:uFillTx/>
              <a:latin typeface="Marianne" panose="02000000000000000000" pitchFamily="50" charset="0"/>
            </a:endParaRPr>
          </a:p>
        </p:txBody>
      </p:sp>
      <p:graphicFrame>
        <p:nvGraphicFramePr>
          <p:cNvPr id="114" name="Diagram1"/>
          <p:cNvGraphicFramePr/>
          <p:nvPr>
            <p:extLst>
              <p:ext uri="{D42A27DB-BD31-4B8C-83A1-F6EECF244321}">
                <p14:modId xmlns:p14="http://schemas.microsoft.com/office/powerpoint/2010/main" val="1903017875"/>
              </p:ext>
            </p:extLst>
          </p:nvPr>
        </p:nvGraphicFramePr>
        <p:xfrm>
          <a:off x="5148000" y="2082600"/>
          <a:ext cx="3853440" cy="4047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5" name="Diagram2"/>
          <p:cNvGraphicFramePr/>
          <p:nvPr>
            <p:extLst>
              <p:ext uri="{D42A27DB-BD31-4B8C-83A1-F6EECF244321}">
                <p14:modId xmlns:p14="http://schemas.microsoft.com/office/powerpoint/2010/main" val="205532587"/>
              </p:ext>
            </p:extLst>
          </p:nvPr>
        </p:nvGraphicFramePr>
        <p:xfrm>
          <a:off x="293400" y="2082600"/>
          <a:ext cx="4062240" cy="45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re 1"/>
          <p:cNvSpPr/>
          <p:nvPr/>
        </p:nvSpPr>
        <p:spPr>
          <a:xfrm>
            <a:off x="0" y="0"/>
            <a:ext cx="9154080" cy="109476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Calibri"/>
              </a:rPr>
              <a:t>Le Savoir Rouler à Vélo</a:t>
            </a:r>
            <a:endParaRPr lang="fr-FR" sz="3200" b="0" u="none" strike="noStrike">
              <a:solidFill>
                <a:srgbClr val="FFFFFF"/>
              </a:solidFill>
              <a:effectLst/>
              <a:uFillTx/>
              <a:latin typeface="Calibri"/>
            </a:endParaRPr>
          </a:p>
        </p:txBody>
      </p:sp>
      <p:sp>
        <p:nvSpPr>
          <p:cNvPr id="117"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Calibri"/>
            </a:endParaRPr>
          </a:p>
        </p:txBody>
      </p:sp>
      <p:sp>
        <p:nvSpPr>
          <p:cNvPr id="118" name="Rectangle 5"/>
          <p:cNvSpPr/>
          <p:nvPr/>
        </p:nvSpPr>
        <p:spPr>
          <a:xfrm>
            <a:off x="7560" y="109368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Calibri"/>
            </a:endParaRPr>
          </a:p>
        </p:txBody>
      </p:sp>
      <p:sp>
        <p:nvSpPr>
          <p:cNvPr id="119" name="ZoneTexte 4"/>
          <p:cNvSpPr/>
          <p:nvPr/>
        </p:nvSpPr>
        <p:spPr>
          <a:xfrm>
            <a:off x="366840" y="1155960"/>
            <a:ext cx="8424720" cy="525024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600" b="1" u="sng" strike="noStrike">
                <a:solidFill>
                  <a:srgbClr val="254061"/>
                </a:solidFill>
                <a:effectLst/>
                <a:uFillTx/>
                <a:latin typeface="Calibri"/>
              </a:rPr>
              <a:t>Encadrement des stages SRAV </a:t>
            </a:r>
            <a:r>
              <a:rPr lang="fr-FR" sz="1600" b="1" u="none" strike="noStrike">
                <a:solidFill>
                  <a:srgbClr val="254061"/>
                </a:solidFill>
                <a:effectLst/>
                <a:uFillTx/>
                <a:latin typeface="Calibri"/>
              </a:rPr>
              <a:t>: </a:t>
            </a:r>
            <a:endParaRPr lang="fr-FR" sz="1600" b="0" u="none" strike="noStrike">
              <a:solidFill>
                <a:srgbClr val="000000"/>
              </a:solidFill>
              <a:effectLst/>
              <a:uFillTx/>
              <a:latin typeface="Calibri"/>
            </a:endParaRPr>
          </a:p>
          <a:p>
            <a:pPr defTabSz="914400">
              <a:lnSpc>
                <a:spcPct val="100000"/>
              </a:lnSpc>
            </a:pPr>
            <a:r>
              <a:rPr lang="fr-FR" sz="1600" b="0" u="none" strike="noStrike">
                <a:solidFill>
                  <a:srgbClr val="254061"/>
                </a:solidFill>
                <a:effectLst/>
                <a:uFillTx/>
                <a:latin typeface="Calibri"/>
              </a:rPr>
              <a:t>Qualification ou compétence reconnue permettant l’encadrement bénévole ou rémunérée du SRAV et être déclaré (e) sur le site </a:t>
            </a:r>
            <a:r>
              <a:rPr lang="fr-FR" sz="1600" b="1" u="none" strike="noStrike">
                <a:solidFill>
                  <a:srgbClr val="254061"/>
                </a:solidFill>
                <a:effectLst/>
                <a:uFillTx/>
                <a:latin typeface="Calibri"/>
              </a:rPr>
              <a:t>https://sports.gouv.fr/savoir-rouler-a-velo/ </a:t>
            </a:r>
            <a:r>
              <a:rPr lang="fr-FR" sz="1600" b="0" u="none" strike="noStrike">
                <a:solidFill>
                  <a:srgbClr val="254061"/>
                </a:solidFill>
                <a:effectLst/>
                <a:uFillTx/>
                <a:latin typeface="Calibri"/>
              </a:rPr>
              <a:t>en tant qu’intervenant.</a:t>
            </a:r>
            <a:endParaRPr lang="fr-FR" sz="1600" b="0" u="none" strike="noStrike">
              <a:solidFill>
                <a:srgbClr val="000000"/>
              </a:solidFill>
              <a:effectLst/>
              <a:uFillTx/>
              <a:latin typeface="Calibri"/>
            </a:endParaRPr>
          </a:p>
          <a:p>
            <a:pPr defTabSz="914400">
              <a:lnSpc>
                <a:spcPct val="100000"/>
              </a:lnSpc>
            </a:pPr>
            <a:endParaRPr lang="fr-FR" sz="1600" b="0" u="none" strike="noStrike">
              <a:solidFill>
                <a:srgbClr val="000000"/>
              </a:solidFill>
              <a:effectLst/>
              <a:uFillTx/>
              <a:latin typeface="Calibri"/>
            </a:endParaRPr>
          </a:p>
          <a:p>
            <a:pPr defTabSz="914400">
              <a:lnSpc>
                <a:spcPct val="100000"/>
              </a:lnSpc>
            </a:pPr>
            <a:r>
              <a:rPr lang="fr-FR" sz="1600" b="1" u="sng" strike="noStrike">
                <a:solidFill>
                  <a:srgbClr val="254061"/>
                </a:solidFill>
                <a:effectLst/>
                <a:uFillTx/>
                <a:latin typeface="Calibri"/>
                <a:ea typeface="DejaVu Sans"/>
              </a:rPr>
              <a:t>Demandes à transmettre </a:t>
            </a:r>
            <a:r>
              <a:rPr lang="fr-FR" sz="1600" b="0" u="none" strike="noStrike">
                <a:solidFill>
                  <a:srgbClr val="254061"/>
                </a:solidFill>
                <a:effectLst/>
                <a:uFillTx/>
                <a:latin typeface="Calibri"/>
                <a:ea typeface="DejaVu Sans"/>
              </a:rPr>
              <a:t>: via Le Compte Asso</a:t>
            </a:r>
            <a:endParaRPr lang="fr-FR" sz="1600" b="0" u="none" strike="noStrike">
              <a:solidFill>
                <a:srgbClr val="000000"/>
              </a:solidFill>
              <a:effectLst/>
              <a:uFillTx/>
              <a:latin typeface="Calibri"/>
            </a:endParaRPr>
          </a:p>
          <a:p>
            <a:pPr defTabSz="914400">
              <a:lnSpc>
                <a:spcPct val="100000"/>
              </a:lnSpc>
            </a:pPr>
            <a:endParaRPr lang="fr-FR" sz="1600" b="0" u="none" strike="noStrike">
              <a:solidFill>
                <a:srgbClr val="000000"/>
              </a:solidFill>
              <a:effectLst/>
              <a:uFillTx/>
              <a:latin typeface="Calibri"/>
            </a:endParaRPr>
          </a:p>
          <a:p>
            <a:pPr defTabSz="914400">
              <a:lnSpc>
                <a:spcPct val="100000"/>
              </a:lnSpc>
              <a:tabLst>
                <a:tab pos="0" algn="l"/>
              </a:tabLst>
            </a:pPr>
            <a:r>
              <a:rPr lang="fr-FR" sz="1600" b="1" u="sng" strike="noStrike">
                <a:solidFill>
                  <a:srgbClr val="254061"/>
                </a:solidFill>
                <a:effectLst/>
                <a:uFillTx/>
                <a:latin typeface="Calibri"/>
                <a:ea typeface="DejaVu Sans"/>
              </a:rPr>
              <a:t>Seuils de financement pour un bénéficiaire</a:t>
            </a:r>
            <a:r>
              <a:rPr lang="fr-FR" sz="1600" b="1" u="none" strike="noStrike">
                <a:solidFill>
                  <a:srgbClr val="254061"/>
                </a:solidFill>
                <a:effectLst/>
                <a:uFillTx/>
                <a:latin typeface="Calibri"/>
                <a:ea typeface="DejaVu Sans"/>
              </a:rPr>
              <a:t>: </a:t>
            </a:r>
            <a:r>
              <a:rPr lang="fr-FR" sz="1400" b="1" u="none" strike="noStrike">
                <a:solidFill>
                  <a:srgbClr val="254061"/>
                </a:solidFill>
                <a:effectLst/>
                <a:uFillTx/>
                <a:latin typeface="Calibri"/>
                <a:ea typeface="DejaVu Sans"/>
              </a:rPr>
              <a:t> </a:t>
            </a:r>
            <a:endParaRPr lang="fr-FR" sz="1400" b="0" u="none" strike="noStrike">
              <a:solidFill>
                <a:srgbClr val="000000"/>
              </a:solidFill>
              <a:effectLst/>
              <a:uFillTx/>
              <a:latin typeface="Calibri"/>
            </a:endParaRPr>
          </a:p>
          <a:p>
            <a:pPr defTabSz="914400">
              <a:lnSpc>
                <a:spcPct val="100000"/>
              </a:lnSpc>
              <a:tabLst>
                <a:tab pos="0" algn="l"/>
              </a:tabLst>
            </a:pPr>
            <a:endParaRPr lang="fr-FR" sz="1600" b="0" u="none" strike="noStrike">
              <a:solidFill>
                <a:srgbClr val="000000"/>
              </a:solidFill>
              <a:effectLst/>
              <a:uFillTx/>
              <a:latin typeface="Calibri"/>
            </a:endParaRPr>
          </a:p>
          <a:p>
            <a:pPr marL="285840" lvl="2" indent="-285840" algn="just" defTabSz="914400">
              <a:lnSpc>
                <a:spcPct val="100000"/>
              </a:lnSpc>
              <a:buClr>
                <a:srgbClr val="254061"/>
              </a:buClr>
              <a:buFont typeface="Wingdings" charset="2"/>
              <a:buChar char=""/>
              <a:tabLst>
                <a:tab pos="0" algn="l"/>
              </a:tabLst>
            </a:pPr>
            <a:r>
              <a:rPr lang="fr-FR" sz="1400" b="1" u="none" strike="noStrike">
                <a:solidFill>
                  <a:srgbClr val="254061"/>
                </a:solidFill>
                <a:effectLst/>
                <a:uFillTx/>
                <a:latin typeface="Calibri"/>
                <a:ea typeface="DejaVu Sans"/>
              </a:rPr>
              <a:t> </a:t>
            </a:r>
            <a:r>
              <a:rPr lang="fr-FR" sz="1400" b="1" u="sng" strike="noStrike">
                <a:solidFill>
                  <a:srgbClr val="254061"/>
                </a:solidFill>
                <a:effectLst/>
                <a:uFillTx/>
                <a:latin typeface="Calibri"/>
                <a:ea typeface="DejaVu Sans"/>
              </a:rPr>
              <a:t>Par dossier </a:t>
            </a:r>
            <a:r>
              <a:rPr lang="fr-FR" sz="1400" b="0" u="none" strike="noStrike">
                <a:solidFill>
                  <a:srgbClr val="254061"/>
                </a:solidFill>
                <a:effectLst/>
                <a:uFillTx/>
                <a:latin typeface="Calibri"/>
                <a:ea typeface="DejaVu Sans"/>
              </a:rPr>
              <a:t>: le seuil de financement pour un bénéficiaire est de </a:t>
            </a:r>
            <a:r>
              <a:rPr lang="fr-FR" sz="1400" b="1" u="none" strike="noStrike">
                <a:solidFill>
                  <a:srgbClr val="254061"/>
                </a:solidFill>
                <a:effectLst/>
                <a:uFillTx/>
                <a:latin typeface="Calibri"/>
                <a:ea typeface="DejaVu Sans"/>
              </a:rPr>
              <a:t>1 500 €</a:t>
            </a:r>
            <a:r>
              <a:rPr lang="fr-FR" sz="1400" b="0" u="none" strike="noStrike">
                <a:solidFill>
                  <a:srgbClr val="254061"/>
                </a:solidFill>
                <a:effectLst/>
                <a:uFillTx/>
                <a:latin typeface="Calibri"/>
                <a:ea typeface="DejaVu Sans"/>
              </a:rPr>
              <a:t>. </a:t>
            </a:r>
            <a:r>
              <a:rPr lang="fr-FR" sz="1400" b="0" u="none" strike="noStrike">
                <a:solidFill>
                  <a:srgbClr val="002060"/>
                </a:solidFill>
                <a:effectLst/>
                <a:uFillTx/>
                <a:latin typeface="Calibri"/>
                <a:ea typeface="Calibri"/>
              </a:rPr>
              <a:t>Ce seuil est </a:t>
            </a:r>
            <a:r>
              <a:rPr lang="fr-FR" sz="1400" b="1" u="none" strike="noStrike">
                <a:solidFill>
                  <a:srgbClr val="002060"/>
                </a:solidFill>
                <a:effectLst/>
                <a:uFillTx/>
                <a:latin typeface="Calibri"/>
                <a:ea typeface="Calibri"/>
              </a:rPr>
              <a:t>abaissé à 1 000 €</a:t>
            </a:r>
            <a:r>
              <a:rPr lang="fr-FR" sz="1400" b="0" u="none" strike="noStrike">
                <a:solidFill>
                  <a:srgbClr val="002060"/>
                </a:solidFill>
                <a:effectLst/>
                <a:uFillTx/>
                <a:latin typeface="Calibri"/>
                <a:ea typeface="Calibri"/>
              </a:rPr>
              <a:t> pour les territoires suivants : bassin de vie comprenant au moins 50% de la population en ZRR, les intercommunalités ayant signé un contrat de relance et de transition écologique (CRTE) rural et les zones France ruralités revitalisation (ZFRR).</a:t>
            </a:r>
            <a:endParaRPr lang="fr-FR" sz="1400" b="0" u="none" strike="noStrike">
              <a:solidFill>
                <a:srgbClr val="000000"/>
              </a:solidFill>
              <a:effectLst/>
              <a:uFillTx/>
              <a:latin typeface="Calibri"/>
            </a:endParaRPr>
          </a:p>
          <a:p>
            <a:pPr marL="285840" indent="-285840" algn="just" defTabSz="914400">
              <a:lnSpc>
                <a:spcPct val="107000"/>
              </a:lnSpc>
              <a:spcAft>
                <a:spcPts val="485"/>
              </a:spcAft>
              <a:buClr>
                <a:srgbClr val="254061"/>
              </a:buClr>
              <a:buFont typeface="Wingdings" charset="2"/>
              <a:buChar char=""/>
              <a:tabLst>
                <a:tab pos="0" algn="l"/>
              </a:tabLst>
            </a:pPr>
            <a:r>
              <a:rPr lang="fr-FR" sz="1400" b="0" u="none" strike="noStrike">
                <a:solidFill>
                  <a:srgbClr val="254061"/>
                </a:solidFill>
                <a:effectLst/>
                <a:uFillTx/>
                <a:latin typeface="Calibri"/>
                <a:ea typeface="DejaVu Sans"/>
              </a:rPr>
              <a:t> </a:t>
            </a:r>
            <a:r>
              <a:rPr lang="fr-FR" sz="1400" b="1" u="sng" strike="noStrike">
                <a:solidFill>
                  <a:srgbClr val="254061"/>
                </a:solidFill>
                <a:effectLst/>
                <a:uFillTx/>
                <a:latin typeface="Calibri"/>
                <a:ea typeface="DejaVu Sans"/>
              </a:rPr>
              <a:t>Par action </a:t>
            </a:r>
            <a:r>
              <a:rPr lang="fr-FR" sz="1400" b="0" u="none" strike="noStrike">
                <a:solidFill>
                  <a:srgbClr val="254061"/>
                </a:solidFill>
                <a:effectLst/>
                <a:uFillTx/>
                <a:latin typeface="Calibri"/>
                <a:ea typeface="DejaVu Sans"/>
              </a:rPr>
              <a:t>: à compter de 2026, le montant minimum de subvention </a:t>
            </a:r>
            <a:r>
              <a:rPr lang="fr-FR" sz="1400" b="1" u="none" strike="noStrike">
                <a:solidFill>
                  <a:srgbClr val="254061"/>
                </a:solidFill>
                <a:effectLst/>
                <a:uFillTx/>
                <a:latin typeface="Calibri"/>
                <a:ea typeface="DejaVu Sans"/>
              </a:rPr>
              <a:t>par action est de 750€</a:t>
            </a:r>
            <a:r>
              <a:rPr lang="fr-FR" sz="1400" b="0" u="none" strike="noStrike">
                <a:solidFill>
                  <a:srgbClr val="254061"/>
                </a:solidFill>
                <a:effectLst/>
                <a:uFillTx/>
                <a:latin typeface="Calibri"/>
                <a:ea typeface="DejaVu Sans"/>
              </a:rPr>
              <a:t>. Ce seuil est abaissé à 500 € </a:t>
            </a:r>
            <a:r>
              <a:rPr lang="fr-FR" sz="1400" b="0" u="none" strike="noStrike">
                <a:solidFill>
                  <a:srgbClr val="002060"/>
                </a:solidFill>
                <a:effectLst/>
                <a:uFillTx/>
                <a:latin typeface="Calibri"/>
                <a:ea typeface="Calibri"/>
              </a:rPr>
              <a:t>pour les territoires suivants : bassin de vie comprenant au moins 50% de la population en ZRR, les intercommunalités ayant signé un contrat de relance et de transition écologique (CRTE) rural et les zones France ruralités revitalisation (ZFRR).</a:t>
            </a:r>
            <a:endParaRPr lang="fr-FR" sz="1400" b="0" u="none" strike="noStrike">
              <a:solidFill>
                <a:srgbClr val="000000"/>
              </a:solidFill>
              <a:effectLst/>
              <a:uFillTx/>
              <a:latin typeface="Calibri"/>
            </a:endParaRPr>
          </a:p>
          <a:p>
            <a:pPr marL="914400" indent="-914400" defTabSz="914400">
              <a:lnSpc>
                <a:spcPct val="100000"/>
              </a:lnSpc>
              <a:tabLst>
                <a:tab pos="0" algn="l"/>
              </a:tabLst>
            </a:pPr>
            <a:endParaRPr lang="fr-FR" sz="1600" b="0" u="none" strike="noStrike">
              <a:solidFill>
                <a:srgbClr val="000000"/>
              </a:solidFill>
              <a:effectLst/>
              <a:uFillTx/>
              <a:latin typeface="Calibri"/>
            </a:endParaRPr>
          </a:p>
          <a:p>
            <a:pPr defTabSz="914400">
              <a:lnSpc>
                <a:spcPct val="100000"/>
              </a:lnSpc>
              <a:tabLst>
                <a:tab pos="0" algn="l"/>
              </a:tabLst>
            </a:pPr>
            <a:r>
              <a:rPr lang="fr-FR" sz="1600" b="1" u="sng" strike="noStrike">
                <a:solidFill>
                  <a:srgbClr val="254061"/>
                </a:solidFill>
                <a:effectLst/>
                <a:uFillTx/>
                <a:latin typeface="Calibri"/>
                <a:ea typeface="Calibri"/>
              </a:rPr>
              <a:t>Transmission des compte rendus financiers des actions 2025 </a:t>
            </a:r>
            <a:r>
              <a:rPr lang="fr-FR" sz="1600" b="0" u="none" strike="noStrike">
                <a:solidFill>
                  <a:srgbClr val="254061"/>
                </a:solidFill>
                <a:effectLst/>
                <a:uFillTx/>
                <a:latin typeface="Calibri"/>
                <a:ea typeface="Calibri"/>
              </a:rPr>
              <a:t>uniquement via Le Compte Asso.</a:t>
            </a:r>
            <a:endParaRPr lang="fr-FR" sz="1600" b="0" u="none" strike="noStrike">
              <a:solidFill>
                <a:srgbClr val="000000"/>
              </a:solidFill>
              <a:effectLst/>
              <a:uFillTx/>
              <a:latin typeface="Calibri"/>
            </a:endParaRPr>
          </a:p>
          <a:p>
            <a:pPr defTabSz="914400">
              <a:lnSpc>
                <a:spcPct val="100000"/>
              </a:lnSpc>
              <a:tabLst>
                <a:tab pos="0" algn="l"/>
              </a:tabLst>
            </a:pPr>
            <a:endParaRPr lang="fr-FR" sz="1600" b="0" u="none" strike="noStrike">
              <a:solidFill>
                <a:srgbClr val="000000"/>
              </a:solidFill>
              <a:effectLst/>
              <a:uFillTx/>
              <a:latin typeface="Calibri"/>
            </a:endParaRPr>
          </a:p>
          <a:p>
            <a:pPr defTabSz="914400">
              <a:lnSpc>
                <a:spcPct val="100000"/>
              </a:lnSpc>
              <a:tabLst>
                <a:tab pos="0" algn="l"/>
              </a:tabLst>
            </a:pPr>
            <a:r>
              <a:rPr lang="fr-FR" sz="1600" b="1" u="sng" strike="noStrike">
                <a:solidFill>
                  <a:schemeClr val="accent1">
                    <a:lumMod val="50000"/>
                  </a:schemeClr>
                </a:solidFill>
                <a:effectLst/>
                <a:uFillTx/>
                <a:latin typeface="Calibri"/>
                <a:ea typeface="Calibri"/>
              </a:rPr>
              <a:t>Remontée des données</a:t>
            </a:r>
            <a:r>
              <a:rPr lang="fr-FR" sz="1600" b="0" u="none" strike="noStrike">
                <a:solidFill>
                  <a:schemeClr val="accent1">
                    <a:lumMod val="50000"/>
                  </a:schemeClr>
                </a:solidFill>
                <a:effectLst/>
                <a:uFillTx/>
                <a:latin typeface="Calibri"/>
                <a:ea typeface="Calibri"/>
              </a:rPr>
              <a:t>: </a:t>
            </a:r>
            <a:r>
              <a:rPr lang="fr-FR" sz="1600" b="1" u="none" strike="noStrike">
                <a:solidFill>
                  <a:schemeClr val="accent1">
                    <a:lumMod val="50000"/>
                  </a:schemeClr>
                </a:solidFill>
                <a:effectLst/>
                <a:uFillTx/>
                <a:latin typeface="Calibri"/>
                <a:ea typeface="Calibri"/>
              </a:rPr>
              <a:t>saisie obligatoire </a:t>
            </a:r>
            <a:r>
              <a:rPr lang="fr-FR" sz="1600" b="0" u="none" strike="noStrike">
                <a:solidFill>
                  <a:schemeClr val="accent1">
                    <a:lumMod val="50000"/>
                  </a:schemeClr>
                </a:solidFill>
                <a:effectLst/>
                <a:uFillTx/>
                <a:latin typeface="Calibri"/>
                <a:ea typeface="Calibri"/>
              </a:rPr>
              <a:t>du nombre d’enfants bénéficiaires sur le site https://sports.gouv.fr/savoir-rouler-a-velo/ -&gt; « Intervenant, je me connecte ».</a:t>
            </a:r>
            <a:endParaRPr lang="fr-FR" sz="1600" b="0" u="none" strike="noStrike">
              <a:solidFill>
                <a:srgbClr val="000000"/>
              </a:solidFill>
              <a:effectLst/>
              <a:uFillTx/>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re 1"/>
          <p:cNvSpPr/>
          <p:nvPr/>
        </p:nvSpPr>
        <p:spPr>
          <a:xfrm>
            <a:off x="0" y="0"/>
            <a:ext cx="9154080" cy="109476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Calibri"/>
              </a:rPr>
              <a:t>Le Savoir Rouler à Vélo</a:t>
            </a:r>
            <a:endParaRPr lang="fr-FR" sz="3200" b="0" u="none" strike="noStrike">
              <a:solidFill>
                <a:srgbClr val="FFFFFF"/>
              </a:solidFill>
              <a:effectLst/>
              <a:uFillTx/>
              <a:latin typeface="Calibri"/>
            </a:endParaRPr>
          </a:p>
        </p:txBody>
      </p:sp>
      <p:sp>
        <p:nvSpPr>
          <p:cNvPr id="121"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Calibri"/>
            </a:endParaRPr>
          </a:p>
        </p:txBody>
      </p:sp>
      <p:sp>
        <p:nvSpPr>
          <p:cNvPr id="122" name="Espace réservé du contenu 2"/>
          <p:cNvSpPr/>
          <p:nvPr/>
        </p:nvSpPr>
        <p:spPr>
          <a:xfrm>
            <a:off x="266400" y="1628640"/>
            <a:ext cx="8625960" cy="4824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spcBef>
                <a:spcPts val="400"/>
              </a:spcBef>
            </a:pPr>
            <a:endParaRPr lang="fr-FR" sz="2000" b="0" u="none" strike="noStrike">
              <a:solidFill>
                <a:srgbClr val="000000"/>
              </a:solidFill>
              <a:effectLst/>
              <a:uFillTx/>
              <a:latin typeface="Calibri"/>
            </a:endParaRPr>
          </a:p>
          <a:p>
            <a:pPr defTabSz="914400">
              <a:lnSpc>
                <a:spcPct val="100000"/>
              </a:lnSpc>
              <a:spcBef>
                <a:spcPts val="400"/>
              </a:spcBef>
            </a:pPr>
            <a:endParaRPr lang="fr-FR" sz="2000" b="0" u="none" strike="noStrike">
              <a:solidFill>
                <a:srgbClr val="000000"/>
              </a:solidFill>
              <a:effectLst/>
              <a:uFillTx/>
              <a:latin typeface="Calibri"/>
            </a:endParaRPr>
          </a:p>
          <a:p>
            <a:pPr defTabSz="914400">
              <a:lnSpc>
                <a:spcPct val="100000"/>
              </a:lnSpc>
              <a:spcBef>
                <a:spcPts val="320"/>
              </a:spcBef>
              <a:tabLst>
                <a:tab pos="0" algn="l"/>
              </a:tabLst>
            </a:pPr>
            <a:endParaRPr lang="fr-FR" sz="1600" b="0" u="none" strike="noStrike">
              <a:solidFill>
                <a:srgbClr val="000000"/>
              </a:solidFill>
              <a:effectLst/>
              <a:uFillTx/>
              <a:latin typeface="Calibri"/>
            </a:endParaRPr>
          </a:p>
          <a:p>
            <a:pPr marL="914400" defTabSz="914400">
              <a:lnSpc>
                <a:spcPct val="100000"/>
              </a:lnSpc>
              <a:spcBef>
                <a:spcPts val="400"/>
              </a:spcBef>
              <a:tabLst>
                <a:tab pos="0" algn="l"/>
              </a:tabLst>
            </a:pPr>
            <a:endParaRPr lang="fr-FR" sz="2000" b="0" u="none" strike="noStrike">
              <a:solidFill>
                <a:srgbClr val="000000"/>
              </a:solidFill>
              <a:effectLst/>
              <a:uFillTx/>
              <a:latin typeface="Calibri"/>
            </a:endParaRPr>
          </a:p>
          <a:p>
            <a:pPr marL="914400" defTabSz="914400">
              <a:lnSpc>
                <a:spcPct val="100000"/>
              </a:lnSpc>
              <a:spcBef>
                <a:spcPts val="400"/>
              </a:spcBef>
              <a:tabLst>
                <a:tab pos="0" algn="l"/>
              </a:tabLst>
            </a:pPr>
            <a:endParaRPr lang="fr-FR" sz="2000" b="0" u="none" strike="noStrike">
              <a:solidFill>
                <a:srgbClr val="000000"/>
              </a:solidFill>
              <a:effectLst/>
              <a:uFillTx/>
              <a:latin typeface="Calibri"/>
            </a:endParaRPr>
          </a:p>
          <a:p>
            <a:pPr defTabSz="914400">
              <a:lnSpc>
                <a:spcPct val="100000"/>
              </a:lnSpc>
              <a:spcBef>
                <a:spcPts val="400"/>
              </a:spcBef>
              <a:tabLst>
                <a:tab pos="0" algn="l"/>
              </a:tabLst>
            </a:pPr>
            <a:endParaRPr lang="fr-FR" sz="2000" b="0" u="none" strike="noStrike">
              <a:solidFill>
                <a:srgbClr val="000000"/>
              </a:solidFill>
              <a:effectLst/>
              <a:uFillTx/>
              <a:latin typeface="Calibri"/>
            </a:endParaRPr>
          </a:p>
        </p:txBody>
      </p:sp>
      <p:sp>
        <p:nvSpPr>
          <p:cNvPr id="123" name="Rectangle 5"/>
          <p:cNvSpPr/>
          <p:nvPr/>
        </p:nvSpPr>
        <p:spPr>
          <a:xfrm>
            <a:off x="7560" y="109368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Calibri"/>
            </a:endParaRPr>
          </a:p>
        </p:txBody>
      </p:sp>
      <p:sp>
        <p:nvSpPr>
          <p:cNvPr id="124" name="ZoneTexte 10"/>
          <p:cNvSpPr/>
          <p:nvPr/>
        </p:nvSpPr>
        <p:spPr>
          <a:xfrm>
            <a:off x="222840" y="1290240"/>
            <a:ext cx="8712720" cy="33804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1600" b="1" u="none" strike="noStrike">
                <a:solidFill>
                  <a:schemeClr val="dk1"/>
                </a:solidFill>
                <a:effectLst/>
                <a:uFillTx/>
                <a:latin typeface="Calibri"/>
              </a:rPr>
              <a:t>Vos référents au sein de la DRAJES et des SDJES</a:t>
            </a:r>
            <a:endParaRPr lang="fr-FR" sz="1600" b="0" u="none" strike="noStrike">
              <a:solidFill>
                <a:srgbClr val="000000"/>
              </a:solidFill>
              <a:effectLst/>
              <a:uFillTx/>
              <a:latin typeface="Calibri"/>
            </a:endParaRPr>
          </a:p>
        </p:txBody>
      </p:sp>
      <p:graphicFrame>
        <p:nvGraphicFramePr>
          <p:cNvPr id="125" name="Tableau 1"/>
          <p:cNvGraphicFramePr/>
          <p:nvPr/>
        </p:nvGraphicFramePr>
        <p:xfrm>
          <a:off x="1328760" y="1770840"/>
          <a:ext cx="6771240" cy="4537749"/>
        </p:xfrm>
        <a:graphic>
          <a:graphicData uri="http://schemas.openxmlformats.org/drawingml/2006/table">
            <a:tbl>
              <a:tblPr/>
              <a:tblGrid>
                <a:gridCol w="1787400">
                  <a:extLst>
                    <a:ext uri="{9D8B030D-6E8A-4147-A177-3AD203B41FA5}">
                      <a16:colId xmlns:a16="http://schemas.microsoft.com/office/drawing/2014/main" val="20000"/>
                    </a:ext>
                  </a:extLst>
                </a:gridCol>
                <a:gridCol w="1482840">
                  <a:extLst>
                    <a:ext uri="{9D8B030D-6E8A-4147-A177-3AD203B41FA5}">
                      <a16:colId xmlns:a16="http://schemas.microsoft.com/office/drawing/2014/main" val="20001"/>
                    </a:ext>
                  </a:extLst>
                </a:gridCol>
                <a:gridCol w="2637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tblGrid>
              <a:tr h="521280">
                <a:tc>
                  <a:txBody>
                    <a:bodyPr/>
                    <a:lstStyle/>
                    <a:p>
                      <a:pPr algn="ctr" defTabSz="914400">
                        <a:lnSpc>
                          <a:spcPct val="115000"/>
                        </a:lnSpc>
                        <a:spcAft>
                          <a:spcPts val="799"/>
                        </a:spcAft>
                      </a:pPr>
                      <a:r>
                        <a:rPr lang="fr-FR" sz="1200" b="1" u="none" strike="noStrike">
                          <a:solidFill>
                            <a:schemeClr val="lt1"/>
                          </a:solidFill>
                          <a:effectLst/>
                          <a:uFillTx/>
                          <a:latin typeface="Calibri"/>
                        </a:rPr>
                        <a:t>Services </a:t>
                      </a:r>
                      <a:endParaRPr lang="fr-FR" sz="12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15000"/>
                        </a:lnSpc>
                        <a:spcAft>
                          <a:spcPts val="799"/>
                        </a:spcAft>
                      </a:pPr>
                      <a:r>
                        <a:rPr lang="fr-FR" sz="1200" b="1" u="none" strike="noStrike">
                          <a:solidFill>
                            <a:schemeClr val="lt1"/>
                          </a:solidFill>
                          <a:effectLst/>
                          <a:uFillTx/>
                          <a:latin typeface="Calibri"/>
                        </a:rPr>
                        <a:t>Référents SRAV</a:t>
                      </a:r>
                      <a:endParaRPr lang="fr-FR" sz="12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15000"/>
                        </a:lnSpc>
                        <a:spcAft>
                          <a:spcPts val="799"/>
                        </a:spcAft>
                      </a:pPr>
                      <a:r>
                        <a:rPr lang="fr-FR" sz="1200" b="1" u="none" strike="noStrike">
                          <a:solidFill>
                            <a:schemeClr val="lt1"/>
                          </a:solidFill>
                          <a:effectLst/>
                          <a:uFillTx/>
                          <a:latin typeface="Calibri"/>
                        </a:rPr>
                        <a:t>Courriel</a:t>
                      </a:r>
                      <a:endParaRPr lang="fr-FR" sz="12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15000"/>
                        </a:lnSpc>
                        <a:spcAft>
                          <a:spcPts val="799"/>
                        </a:spcAft>
                      </a:pPr>
                      <a:r>
                        <a:rPr lang="fr-FR" sz="1200" b="1" u="none" strike="noStrike">
                          <a:solidFill>
                            <a:schemeClr val="lt1"/>
                          </a:solidFill>
                          <a:effectLst/>
                          <a:uFillTx/>
                          <a:latin typeface="Calibri"/>
                        </a:rPr>
                        <a:t>Code Fiche LCA</a:t>
                      </a:r>
                      <a:endParaRPr lang="fr-FR" sz="1200" b="0" u="none" strike="noStrike">
                        <a:solidFill>
                          <a:srgbClr val="FFFFFF"/>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DRAJES Grand Est</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GUEHL Rémi</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rPr>
                        <a:t>remi.guehl@region-academique-grand-est.fr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129</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Ardennes</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MAIZI Kadir</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rPr>
                        <a:t>kadir.maizi@ac-reims.fr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130</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Aube</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DEBOU Alexis</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2"/>
                        </a:rPr>
                        <a:t>alexis.debou@ac-reims.fr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131</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Marne</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LEFEVRE Lucie</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3"/>
                        </a:rPr>
                        <a:t>lucie.lefevre@ac-reims.fr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132</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Haute-Marne</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BAPTISTE Benoit</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4"/>
                        </a:rPr>
                        <a:t>benoit.baptiste@ac-reims.fr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133</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470520">
                <a:tc>
                  <a:txBody>
                    <a:bodyPr/>
                    <a:lstStyle/>
                    <a:p>
                      <a:pPr defTabSz="914400">
                        <a:lnSpc>
                          <a:spcPct val="115000"/>
                        </a:lnSpc>
                        <a:spcAft>
                          <a:spcPts val="799"/>
                        </a:spcAft>
                      </a:pPr>
                      <a:r>
                        <a:rPr lang="fr-FR" sz="1100" b="1" u="none" strike="noStrike">
                          <a:solidFill>
                            <a:schemeClr val="lt1"/>
                          </a:solidFill>
                          <a:effectLst/>
                          <a:uFillTx/>
                          <a:latin typeface="Calibri"/>
                        </a:rPr>
                        <a:t>SDJES Meurthe-et-Moselle</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marL="90000" indent="-90000" algn="ctr" defTabSz="914400">
                        <a:lnSpc>
                          <a:spcPct val="115000"/>
                        </a:lnSpc>
                        <a:spcAft>
                          <a:spcPts val="799"/>
                        </a:spcAft>
                        <a:tabLst>
                          <a:tab pos="0" algn="l"/>
                        </a:tabLst>
                      </a:pPr>
                      <a:r>
                        <a:rPr lang="fr-FR" sz="1100" b="0" u="none" strike="noStrike">
                          <a:solidFill>
                            <a:schemeClr val="dk1"/>
                          </a:solidFill>
                          <a:effectLst/>
                          <a:uFillTx/>
                          <a:latin typeface="Calibri"/>
                        </a:rPr>
                        <a:t>FAUST Marie-Eglantine</a:t>
                      </a:r>
                      <a:endParaRPr lang="fr-FR" sz="1100" b="0" u="none" strike="noStrike">
                        <a:solidFill>
                          <a:srgbClr val="000000"/>
                        </a:solidFill>
                        <a:effectLst/>
                        <a:uFillTx/>
                        <a:latin typeface="Calibri"/>
                      </a:endParaRPr>
                    </a:p>
                    <a:p>
                      <a:pPr marL="90000" indent="-90000" algn="ctr" defTabSz="914400">
                        <a:lnSpc>
                          <a:spcPct val="115000"/>
                        </a:lnSpc>
                        <a:spcAft>
                          <a:spcPts val="799"/>
                        </a:spcAft>
                        <a:tabLst>
                          <a:tab pos="0" algn="l"/>
                        </a:tabLst>
                      </a:pPr>
                      <a:r>
                        <a:rPr lang="fr-FR" sz="1100" b="0" u="none" strike="noStrike">
                          <a:solidFill>
                            <a:schemeClr val="dk1"/>
                          </a:solidFill>
                          <a:effectLst/>
                          <a:uFillTx/>
                          <a:latin typeface="Calibri"/>
                        </a:rPr>
                        <a:t>ANGELY Pierre</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rPr>
                        <a:t>ce.sdjes54.sport-pour-tous@ac-nancy-metz.fr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134</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Meuse</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PIRAS Jonathan</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5"/>
                        </a:rPr>
                        <a:t>jonathan.piras@ac-nancy-metz.fr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135</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7"/>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Moselle</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OYARZABAL José</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6"/>
                        </a:rPr>
                        <a:t>jose.oyarzabal@ac-nancy-metz.fr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136</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8"/>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Bas-Rhin</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STANGRET Emilie</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7"/>
                        </a:rPr>
                        <a:t>emilie.stangret@ac-strasbourg.fr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137</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9"/>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Haut-Rhin</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BOUYAT Marlène</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8"/>
                        </a:rPr>
                        <a:t>marlene.bouyat@ac-strasbourg.fr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138</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10"/>
                  </a:ext>
                </a:extLst>
              </a:tr>
              <a:tr h="353160">
                <a:tc>
                  <a:txBody>
                    <a:bodyPr/>
                    <a:lstStyle/>
                    <a:p>
                      <a:pPr defTabSz="914400">
                        <a:lnSpc>
                          <a:spcPct val="115000"/>
                        </a:lnSpc>
                        <a:spcAft>
                          <a:spcPts val="799"/>
                        </a:spcAft>
                      </a:pPr>
                      <a:r>
                        <a:rPr lang="fr-FR" sz="1100" b="1" u="none" strike="noStrike">
                          <a:solidFill>
                            <a:schemeClr val="lt1"/>
                          </a:solidFill>
                          <a:effectLst/>
                          <a:uFillTx/>
                          <a:latin typeface="Calibri"/>
                        </a:rPr>
                        <a:t>SDJES Vosges</a:t>
                      </a:r>
                      <a:endParaRPr lang="fr-FR" sz="1100" b="0" u="none" strike="noStrike">
                        <a:solidFill>
                          <a:srgbClr val="FFFFFF"/>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ctr" defTabSz="914400">
                        <a:lnSpc>
                          <a:spcPct val="115000"/>
                        </a:lnSpc>
                        <a:spcAft>
                          <a:spcPts val="799"/>
                        </a:spcAft>
                      </a:pPr>
                      <a:r>
                        <a:rPr lang="fr-FR" sz="1100" b="0" u="none" strike="noStrike">
                          <a:solidFill>
                            <a:schemeClr val="dk1"/>
                          </a:solidFill>
                          <a:effectLst/>
                          <a:uFillTx/>
                          <a:latin typeface="Calibri"/>
                        </a:rPr>
                        <a:t>DAILLE Etienne</a:t>
                      </a:r>
                      <a:endParaRPr lang="fr-FR" sz="11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000" b="0" u="sng" strike="noStrike">
                          <a:solidFill>
                            <a:srgbClr val="002060"/>
                          </a:solidFill>
                          <a:effectLst/>
                          <a:uFillTx/>
                          <a:latin typeface="Calibri"/>
                          <a:hlinkClick r:id="rId9"/>
                        </a:rPr>
                        <a:t>etienne.daille@ac-nancy-metz.fr</a:t>
                      </a:r>
                      <a:endParaRPr lang="fr-FR" sz="1000" b="0" u="none" strike="noStrike">
                        <a:solidFill>
                          <a:srgbClr val="000000"/>
                        </a:solidFill>
                        <a:effectLst/>
                        <a:uFillTx/>
                        <a:latin typeface="Calibri"/>
                      </a:endParaRPr>
                    </a:p>
                  </a:txBody>
                  <a:tcPr marL="42840" marR="42840" marT="900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15000"/>
                        </a:lnSpc>
                        <a:spcAft>
                          <a:spcPts val="799"/>
                        </a:spcAft>
                      </a:pPr>
                      <a:r>
                        <a:rPr lang="fr-FR" sz="1100" b="1" u="none" strike="noStrike">
                          <a:solidFill>
                            <a:schemeClr val="dk1"/>
                          </a:solidFill>
                          <a:effectLst/>
                          <a:uFillTx/>
                          <a:latin typeface="Calibri"/>
                        </a:rPr>
                        <a:t>139</a:t>
                      </a:r>
                      <a:endParaRPr lang="fr-FR" sz="1100" b="0" u="none" strike="noStrike">
                        <a:solidFill>
                          <a:srgbClr val="000000"/>
                        </a:solidFill>
                        <a:effectLst/>
                        <a:uFillTx/>
                        <a:latin typeface="Calibri"/>
                      </a:endParaRPr>
                    </a:p>
                  </a:txBody>
                  <a:tcPr marL="0" marR="0" marT="0" marB="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4806"/>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Organisation</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contenu 2">
            <a:extLst>
              <a:ext uri="{FF2B5EF4-FFF2-40B4-BE49-F238E27FC236}">
                <a16:creationId xmlns:a16="http://schemas.microsoft.com/office/drawing/2014/main" id="{41F11D1D-A3DC-4BA4-94EA-159B7D22B037}"/>
              </a:ext>
            </a:extLst>
          </p:cNvPr>
          <p:cNvSpPr txBox="1">
            <a:spLocks/>
          </p:cNvSpPr>
          <p:nvPr/>
        </p:nvSpPr>
        <p:spPr>
          <a:xfrm>
            <a:off x="323528" y="1713231"/>
            <a:ext cx="79928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342900" algn="just">
              <a:lnSpc>
                <a:spcPct val="107000"/>
              </a:lnSpc>
              <a:spcBef>
                <a:spcPts val="600"/>
              </a:spcBef>
              <a:spcAft>
                <a:spcPts val="800"/>
              </a:spcAft>
              <a:buFont typeface="Wingdings" panose="05000000000000000000" pitchFamily="2" charset="2"/>
              <a:buChar char=""/>
            </a:pPr>
            <a:endParaRPr lang="fr-FR" sz="1800" dirty="0">
              <a:effectLst/>
              <a:latin typeface="Marianne" panose="02000000000000000000" pitchFamily="50" charset="0"/>
              <a:ea typeface="Calibri" panose="020F0502020204030204" pitchFamily="34" charset="0"/>
              <a:cs typeface="Calibri" panose="020F0502020204030204" pitchFamily="34" charset="0"/>
            </a:endParaRPr>
          </a:p>
          <a:p>
            <a:pPr lvl="0"/>
            <a:r>
              <a:rPr lang="fr-FR" sz="1800" dirty="0">
                <a:latin typeface="Marianne" panose="02000000000000000000" pitchFamily="50" charset="0"/>
              </a:rPr>
              <a:t>Couper les micros lors de la présentation de l’ensemble des campagnes</a:t>
            </a:r>
          </a:p>
          <a:p>
            <a:pPr lvl="0"/>
            <a:endParaRPr lang="fr-FR" sz="1800" dirty="0">
              <a:latin typeface="Marianne" panose="02000000000000000000" pitchFamily="50" charset="0"/>
            </a:endParaRPr>
          </a:p>
          <a:p>
            <a:pPr lvl="0"/>
            <a:r>
              <a:rPr lang="fr-FR" sz="1800" dirty="0">
                <a:latin typeface="Marianne" panose="02000000000000000000" pitchFamily="50" charset="0"/>
              </a:rPr>
              <a:t>Les questions / réponses sont prévues à la fin de l’ensemble des présentations</a:t>
            </a:r>
          </a:p>
          <a:p>
            <a:pPr marL="0" lvl="0" indent="0">
              <a:buNone/>
            </a:pPr>
            <a:endParaRPr lang="fr-FR" sz="1800" dirty="0">
              <a:latin typeface="Marianne" panose="02000000000000000000" pitchFamily="50" charset="0"/>
            </a:endParaRPr>
          </a:p>
          <a:p>
            <a:pPr lvl="0"/>
            <a:r>
              <a:rPr lang="fr-FR" sz="1800" dirty="0">
                <a:latin typeface="Marianne" panose="02000000000000000000" pitchFamily="50" charset="0"/>
              </a:rPr>
              <a:t>Utiliser l’outil « lever la main » pour avoir la parole qui sera donnée par l’animateur de la présentation</a:t>
            </a:r>
            <a:endParaRPr lang="fr-FR" sz="1800" dirty="0">
              <a:effectLst/>
              <a:latin typeface="Marianne" panose="02000000000000000000" pitchFamily="50"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fr-FR" sz="1800" dirty="0">
              <a:effectLst/>
              <a:latin typeface="Marianne" panose="02000000000000000000" pitchFamily="50" charset="0"/>
              <a:ea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862CF32F-D18B-11C9-BE1C-DA6267CD2FD3}"/>
              </a:ext>
            </a:extLst>
          </p:cNvPr>
          <p:cNvPicPr>
            <a:picLocks noChangeAspect="1"/>
          </p:cNvPicPr>
          <p:nvPr/>
        </p:nvPicPr>
        <p:blipFill>
          <a:blip r:embed="rId3"/>
          <a:stretch>
            <a:fillRect/>
          </a:stretch>
        </p:blipFill>
        <p:spPr>
          <a:xfrm>
            <a:off x="7671535" y="269663"/>
            <a:ext cx="1289759" cy="1823236"/>
          </a:xfrm>
          <a:prstGeom prst="rect">
            <a:avLst/>
          </a:prstGeom>
        </p:spPr>
      </p:pic>
      <p:pic>
        <p:nvPicPr>
          <p:cNvPr id="7" name="Image 6">
            <a:extLst>
              <a:ext uri="{FF2B5EF4-FFF2-40B4-BE49-F238E27FC236}">
                <a16:creationId xmlns:a16="http://schemas.microsoft.com/office/drawing/2014/main" id="{905D482D-21A3-8C83-4EEB-016B602584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75656" cy="1315409"/>
          </a:xfrm>
          <a:prstGeom prst="rect">
            <a:avLst/>
          </a:prstGeom>
        </p:spPr>
      </p:pic>
    </p:spTree>
    <p:extLst>
      <p:ext uri="{BB962C8B-B14F-4D97-AF65-F5344CB8AC3E}">
        <p14:creationId xmlns:p14="http://schemas.microsoft.com/office/powerpoint/2010/main" val="1045661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re 1"/>
          <p:cNvSpPr/>
          <p:nvPr/>
        </p:nvSpPr>
        <p:spPr>
          <a:xfrm>
            <a:off x="0" y="0"/>
            <a:ext cx="9154080" cy="1139040"/>
          </a:xfrm>
          <a:prstGeom prst="rect">
            <a:avLst/>
          </a:prstGeom>
          <a:solidFill>
            <a:schemeClr val="accent1">
              <a:lumMod val="75000"/>
            </a:schemeClr>
          </a:solidFill>
          <a:ln w="0">
            <a:no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fr-FR" sz="3200" b="1" u="none" strike="noStrike">
                <a:solidFill>
                  <a:srgbClr val="FFFFFF"/>
                </a:solidFill>
                <a:effectLst/>
                <a:uFillTx/>
                <a:latin typeface="Calibri"/>
              </a:rPr>
              <a:t>Les aides concernant les </a:t>
            </a:r>
            <a:endParaRPr lang="fr-FR" sz="3200" b="0" u="none" strike="noStrike">
              <a:solidFill>
                <a:srgbClr val="FFFFFF"/>
              </a:solidFill>
              <a:effectLst/>
              <a:uFillTx/>
              <a:latin typeface="Calibri"/>
            </a:endParaRPr>
          </a:p>
          <a:p>
            <a:pPr algn="ctr" defTabSz="914400">
              <a:lnSpc>
                <a:spcPct val="100000"/>
              </a:lnSpc>
            </a:pPr>
            <a:r>
              <a:rPr lang="fr-FR" sz="3200" b="1" u="none" strike="noStrike">
                <a:solidFill>
                  <a:srgbClr val="FFFFFF"/>
                </a:solidFill>
                <a:effectLst/>
                <a:uFillTx/>
                <a:latin typeface="Calibri"/>
              </a:rPr>
              <a:t>Savoirs Sportifs Fondamentaux</a:t>
            </a:r>
            <a:endParaRPr lang="fr-FR" sz="3200" b="0" u="none" strike="noStrike">
              <a:solidFill>
                <a:srgbClr val="FFFFFF"/>
              </a:solidFill>
              <a:effectLst/>
              <a:uFillTx/>
              <a:latin typeface="Calibri"/>
            </a:endParaRPr>
          </a:p>
        </p:txBody>
      </p:sp>
      <p:sp>
        <p:nvSpPr>
          <p:cNvPr id="127" name="Rectangle 9"/>
          <p:cNvSpPr/>
          <p:nvPr/>
        </p:nvSpPr>
        <p:spPr>
          <a:xfrm>
            <a:off x="0" y="6771240"/>
            <a:ext cx="9143640" cy="9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rgbClr val="FFFFFF"/>
              </a:solidFill>
              <a:effectLst/>
              <a:uFillTx/>
              <a:latin typeface="Calibri"/>
            </a:endParaRPr>
          </a:p>
        </p:txBody>
      </p:sp>
      <p:sp>
        <p:nvSpPr>
          <p:cNvPr id="128" name="Rectangle 5"/>
          <p:cNvSpPr/>
          <p:nvPr/>
        </p:nvSpPr>
        <p:spPr>
          <a:xfrm>
            <a:off x="7560" y="1093680"/>
            <a:ext cx="9143640" cy="4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fr-FR" sz="1800" b="0" u="none" strike="noStrike">
              <a:solidFill>
                <a:srgbClr val="FFFFFF"/>
              </a:solidFill>
              <a:effectLst/>
              <a:uFillTx/>
              <a:latin typeface="Calibri"/>
            </a:endParaRPr>
          </a:p>
        </p:txBody>
      </p:sp>
      <p:sp>
        <p:nvSpPr>
          <p:cNvPr id="129" name="ZoneTexte 4"/>
          <p:cNvSpPr/>
          <p:nvPr/>
        </p:nvSpPr>
        <p:spPr>
          <a:xfrm>
            <a:off x="647640" y="1493640"/>
            <a:ext cx="7848360" cy="4235400"/>
          </a:xfrm>
          <a:prstGeom prst="rect">
            <a:avLst/>
          </a:prstGeom>
          <a:noFill/>
          <a:ln w="0">
            <a:solidFill>
              <a:srgbClr val="4F81BD"/>
            </a:solidFill>
          </a:ln>
          <a:effectLst>
            <a:glow rad="63360">
              <a:srgbClr val="267DE6">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endParaRPr lang="fr-FR" sz="800" b="0" u="none" strike="noStrike">
              <a:solidFill>
                <a:srgbClr val="000000"/>
              </a:solidFill>
              <a:effectLst/>
              <a:uFillTx/>
              <a:latin typeface="Calibri"/>
            </a:endParaRPr>
          </a:p>
          <a:p>
            <a:pPr algn="ctr" defTabSz="914400">
              <a:lnSpc>
                <a:spcPct val="100000"/>
              </a:lnSpc>
            </a:pPr>
            <a:r>
              <a:rPr lang="fr-FR" sz="2400" b="1" u="none" strike="noStrike">
                <a:solidFill>
                  <a:schemeClr val="dk1"/>
                </a:solidFill>
                <a:effectLst/>
                <a:uFillTx/>
                <a:latin typeface="Calibri"/>
              </a:rPr>
              <a:t>Le calendrier</a:t>
            </a:r>
            <a:endParaRPr lang="fr-FR" sz="2400" b="0" u="none" strike="noStrike">
              <a:solidFill>
                <a:srgbClr val="000000"/>
              </a:solidFill>
              <a:effectLst/>
              <a:uFillTx/>
              <a:latin typeface="Calibri"/>
            </a:endParaRPr>
          </a:p>
          <a:p>
            <a:pPr algn="ctr" defTabSz="914400">
              <a:lnSpc>
                <a:spcPct val="100000"/>
              </a:lnSpc>
            </a:pPr>
            <a:endParaRPr lang="fr-FR" sz="2400" b="0" u="none" strike="noStrike">
              <a:solidFill>
                <a:srgbClr val="000000"/>
              </a:solidFill>
              <a:effectLst/>
              <a:uFillTx/>
              <a:latin typeface="Calibri"/>
            </a:endParaRPr>
          </a:p>
          <a:p>
            <a:pPr marL="343080" indent="-343080" defTabSz="914400">
              <a:lnSpc>
                <a:spcPct val="100000"/>
              </a:lnSpc>
              <a:buClr>
                <a:srgbClr val="254061"/>
              </a:buClr>
              <a:buFont typeface="Arial"/>
              <a:buChar char="•"/>
            </a:pPr>
            <a:r>
              <a:rPr lang="fr-FR" sz="2400" b="0" u="none" strike="noStrike">
                <a:solidFill>
                  <a:schemeClr val="accent1">
                    <a:lumMod val="50000"/>
                  </a:schemeClr>
                </a:solidFill>
                <a:effectLst/>
                <a:uFillTx/>
                <a:latin typeface="Calibri"/>
              </a:rPr>
              <a:t>Début de la campagne : </a:t>
            </a:r>
            <a:r>
              <a:rPr lang="fr-FR" sz="2400" b="1" u="none" strike="noStrike">
                <a:solidFill>
                  <a:schemeClr val="accent1">
                    <a:lumMod val="50000"/>
                  </a:schemeClr>
                </a:solidFill>
                <a:effectLst/>
                <a:uFillTx/>
                <a:latin typeface="Calibri"/>
              </a:rPr>
              <a:t>30 avril</a:t>
            </a:r>
            <a:endParaRPr lang="fr-FR" sz="2400" b="0" u="none" strike="noStrike">
              <a:solidFill>
                <a:srgbClr val="000000"/>
              </a:solidFill>
              <a:effectLst/>
              <a:uFillTx/>
              <a:latin typeface="Calibri"/>
            </a:endParaRPr>
          </a:p>
          <a:p>
            <a:pPr defTabSz="914400">
              <a:lnSpc>
                <a:spcPct val="100000"/>
              </a:lnSpc>
            </a:pPr>
            <a:endParaRPr lang="fr-FR" sz="2400" b="0" u="none" strike="noStrike">
              <a:solidFill>
                <a:srgbClr val="000000"/>
              </a:solidFill>
              <a:effectLst/>
              <a:uFillTx/>
              <a:latin typeface="Calibri"/>
            </a:endParaRPr>
          </a:p>
          <a:p>
            <a:pPr marL="343080" indent="-343080" defTabSz="914400">
              <a:lnSpc>
                <a:spcPct val="100000"/>
              </a:lnSpc>
              <a:buClr>
                <a:srgbClr val="254061"/>
              </a:buClr>
              <a:buFont typeface="Arial"/>
              <a:buChar char="•"/>
            </a:pPr>
            <a:r>
              <a:rPr lang="fr-FR" sz="2400" b="0" u="none" strike="noStrike">
                <a:solidFill>
                  <a:schemeClr val="accent1">
                    <a:lumMod val="50000"/>
                  </a:schemeClr>
                </a:solidFill>
                <a:effectLst/>
                <a:uFillTx/>
                <a:latin typeface="Calibri"/>
              </a:rPr>
              <a:t>Date limite de dépôt des dossiers: </a:t>
            </a:r>
            <a:r>
              <a:rPr lang="fr-FR" sz="2400" b="1" u="none" strike="noStrike">
                <a:solidFill>
                  <a:schemeClr val="accent1">
                    <a:lumMod val="50000"/>
                  </a:schemeClr>
                </a:solidFill>
                <a:effectLst/>
                <a:uFillTx/>
                <a:latin typeface="Calibri"/>
              </a:rPr>
              <a:t>31 mai</a:t>
            </a:r>
            <a:endParaRPr lang="fr-FR" sz="2400" b="0" u="none" strike="noStrike">
              <a:solidFill>
                <a:srgbClr val="000000"/>
              </a:solidFill>
              <a:effectLst/>
              <a:uFillTx/>
              <a:latin typeface="Calibri"/>
            </a:endParaRPr>
          </a:p>
          <a:p>
            <a:pPr defTabSz="914400">
              <a:lnSpc>
                <a:spcPct val="100000"/>
              </a:lnSpc>
            </a:pPr>
            <a:endParaRPr lang="fr-FR" sz="2400" b="0" u="none" strike="noStrike">
              <a:solidFill>
                <a:srgbClr val="000000"/>
              </a:solidFill>
              <a:effectLst/>
              <a:uFillTx/>
              <a:latin typeface="Calibri"/>
            </a:endParaRPr>
          </a:p>
          <a:p>
            <a:pPr marL="343080" indent="-343080" defTabSz="914400">
              <a:lnSpc>
                <a:spcPct val="100000"/>
              </a:lnSpc>
              <a:buClr>
                <a:srgbClr val="254061"/>
              </a:buClr>
              <a:buFont typeface="Arial"/>
              <a:buChar char="•"/>
            </a:pPr>
            <a:r>
              <a:rPr lang="fr-FR" sz="2400" b="0" u="none" strike="noStrike">
                <a:solidFill>
                  <a:schemeClr val="accent1">
                    <a:lumMod val="50000"/>
                  </a:schemeClr>
                </a:solidFill>
                <a:effectLst/>
                <a:uFillTx/>
                <a:latin typeface="Calibri"/>
              </a:rPr>
              <a:t>Présentation en bureau CRdS et validation du préfet: </a:t>
            </a:r>
            <a:r>
              <a:rPr lang="fr-FR" sz="2400" b="1" u="none" strike="noStrike">
                <a:solidFill>
                  <a:schemeClr val="accent1">
                    <a:lumMod val="50000"/>
                  </a:schemeClr>
                </a:solidFill>
                <a:effectLst/>
                <a:uFillTx/>
                <a:latin typeface="Calibri"/>
              </a:rPr>
              <a:t>début juillet</a:t>
            </a:r>
            <a:endParaRPr lang="fr-FR" sz="2400" b="0" u="none" strike="noStrike">
              <a:solidFill>
                <a:srgbClr val="000000"/>
              </a:solidFill>
              <a:effectLst/>
              <a:uFillTx/>
              <a:latin typeface="Calibri"/>
            </a:endParaRPr>
          </a:p>
          <a:p>
            <a:pPr defTabSz="914400">
              <a:lnSpc>
                <a:spcPct val="100000"/>
              </a:lnSpc>
            </a:pPr>
            <a:endParaRPr lang="fr-FR" sz="2400" b="0" u="none" strike="noStrike">
              <a:solidFill>
                <a:srgbClr val="000000"/>
              </a:solidFill>
              <a:effectLst/>
              <a:uFillTx/>
              <a:latin typeface="Calibri"/>
            </a:endParaRPr>
          </a:p>
          <a:p>
            <a:pPr marL="343080" indent="-343080" defTabSz="914400">
              <a:lnSpc>
                <a:spcPct val="100000"/>
              </a:lnSpc>
              <a:buClr>
                <a:srgbClr val="254061"/>
              </a:buClr>
              <a:buFont typeface="Arial"/>
              <a:buChar char="•"/>
            </a:pPr>
            <a:r>
              <a:rPr lang="fr-FR" sz="2400" b="0" u="none" strike="noStrike">
                <a:solidFill>
                  <a:schemeClr val="accent1">
                    <a:lumMod val="50000"/>
                  </a:schemeClr>
                </a:solidFill>
                <a:effectLst/>
                <a:uFillTx/>
                <a:latin typeface="Calibri"/>
              </a:rPr>
              <a:t>Mise en paiement: </a:t>
            </a:r>
            <a:r>
              <a:rPr lang="fr-FR" sz="2400" b="1" u="none" strike="noStrike">
                <a:solidFill>
                  <a:schemeClr val="accent1">
                    <a:lumMod val="50000"/>
                  </a:schemeClr>
                </a:solidFill>
                <a:effectLst/>
                <a:uFillTx/>
                <a:latin typeface="Calibri"/>
              </a:rPr>
              <a:t>à partir de la 2</a:t>
            </a:r>
            <a:r>
              <a:rPr lang="fr-FR" sz="2400" b="1" u="none" strike="noStrike" baseline="30000">
                <a:solidFill>
                  <a:schemeClr val="accent1">
                    <a:lumMod val="50000"/>
                  </a:schemeClr>
                </a:solidFill>
                <a:effectLst/>
                <a:uFillTx/>
                <a:latin typeface="Calibri"/>
              </a:rPr>
              <a:t>ème</a:t>
            </a:r>
            <a:r>
              <a:rPr lang="fr-FR" sz="2400" b="1" u="none" strike="noStrike">
                <a:solidFill>
                  <a:schemeClr val="accent1">
                    <a:lumMod val="50000"/>
                  </a:schemeClr>
                </a:solidFill>
                <a:effectLst/>
                <a:uFillTx/>
                <a:latin typeface="Calibri"/>
              </a:rPr>
              <a:t> semaine de juillet</a:t>
            </a:r>
            <a:r>
              <a:rPr lang="fr-FR" sz="2400" b="0" u="none" strike="noStrike">
                <a:solidFill>
                  <a:schemeClr val="accent1">
                    <a:lumMod val="50000"/>
                  </a:schemeClr>
                </a:solidFill>
                <a:effectLst/>
                <a:uFillTx/>
                <a:latin typeface="Calibri"/>
              </a:rPr>
              <a:t>.</a:t>
            </a:r>
            <a:endParaRPr lang="fr-FR" sz="2400" b="0" u="none" strike="noStrike">
              <a:solidFill>
                <a:srgbClr val="000000"/>
              </a:solidFill>
              <a:effectLst/>
              <a:uFillTx/>
              <a:latin typeface="Calibri"/>
            </a:endParaRPr>
          </a:p>
          <a:p>
            <a:pPr algn="ctr" defTabSz="914400">
              <a:lnSpc>
                <a:spcPct val="100000"/>
              </a:lnSpc>
            </a:pPr>
            <a:endParaRPr lang="fr-FR" sz="2400" b="0" u="none" strike="noStrike">
              <a:solidFill>
                <a:srgbClr val="000000"/>
              </a:solidFill>
              <a:effectLst/>
              <a:uFillTx/>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agence nationale du spor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a:extLst>
              <a:ext uri="{FF2B5EF4-FFF2-40B4-BE49-F238E27FC236}">
                <a16:creationId xmlns:a16="http://schemas.microsoft.com/office/drawing/2014/main" id="{B9313CAC-1A8A-43B9-9EBD-6C797A0D7B1C}"/>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9F1FE38F-CB5D-4ABF-BB1A-051103331C74}"/>
              </a:ext>
            </a:extLst>
          </p:cNvPr>
          <p:cNvSpPr txBox="1">
            <a:spLocks/>
          </p:cNvSpPr>
          <p:nvPr/>
        </p:nvSpPr>
        <p:spPr>
          <a:xfrm>
            <a:off x="0" y="1447094"/>
            <a:ext cx="9144000" cy="3494074"/>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4800" b="1" dirty="0">
                <a:solidFill>
                  <a:prstClr val="white"/>
                </a:solidFill>
                <a:latin typeface="Marianne" panose="02000000000000000000" pitchFamily="50" charset="0"/>
                <a:ea typeface="+mn-ea"/>
                <a:cs typeface="+mn-cs"/>
              </a:rPr>
              <a:t>AAP « Sports de nature et transition écologique»</a:t>
            </a:r>
          </a:p>
        </p:txBody>
      </p:sp>
      <p:pic>
        <p:nvPicPr>
          <p:cNvPr id="6" name="Image 5">
            <a:extLst>
              <a:ext uri="{FF2B5EF4-FFF2-40B4-BE49-F238E27FC236}">
                <a16:creationId xmlns:a16="http://schemas.microsoft.com/office/drawing/2014/main" id="{C465D69B-D18B-F398-E67B-8B4A99E71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809"/>
            <a:ext cx="1475656" cy="1315409"/>
          </a:xfrm>
          <a:prstGeom prst="rect">
            <a:avLst/>
          </a:prstGeom>
        </p:spPr>
      </p:pic>
    </p:spTree>
    <p:extLst>
      <p:ext uri="{BB962C8B-B14F-4D97-AF65-F5344CB8AC3E}">
        <p14:creationId xmlns:p14="http://schemas.microsoft.com/office/powerpoint/2010/main" val="1065468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Contexte</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7" name="ZoneTexte 6">
            <a:extLst>
              <a:ext uri="{FF2B5EF4-FFF2-40B4-BE49-F238E27FC236}">
                <a16:creationId xmlns:a16="http://schemas.microsoft.com/office/drawing/2014/main" id="{41F00DFF-C6A1-462C-B7C8-D937BCA72573}"/>
              </a:ext>
            </a:extLst>
          </p:cNvPr>
          <p:cNvSpPr txBox="1"/>
          <p:nvPr/>
        </p:nvSpPr>
        <p:spPr>
          <a:xfrm>
            <a:off x="557808" y="1340768"/>
            <a:ext cx="8064896" cy="4375493"/>
          </a:xfrm>
          <a:prstGeom prst="rect">
            <a:avLst/>
          </a:prstGeom>
          <a:noFill/>
        </p:spPr>
        <p:txBody>
          <a:bodyPr wrap="square">
            <a:spAutoFit/>
          </a:bodyPr>
          <a:lstStyle/>
          <a:p>
            <a:pPr algn="just"/>
            <a:r>
              <a:rPr lang="fr-FR" sz="1800" dirty="0">
                <a:effectLst/>
                <a:latin typeface="Marianne" panose="02000000000000000000" pitchFamily="50" charset="0"/>
                <a:ea typeface="Times New Roman" panose="02020603050405020304" pitchFamily="18" charset="0"/>
              </a:rPr>
              <a:t>L’article L311-1 du code du sport mentionne : « </a:t>
            </a:r>
            <a:r>
              <a:rPr lang="fr-FR" sz="1800" i="1" dirty="0">
                <a:effectLst/>
                <a:latin typeface="Marianne" panose="02000000000000000000" pitchFamily="50" charset="0"/>
                <a:ea typeface="Times New Roman" panose="02020603050405020304" pitchFamily="18" charset="0"/>
              </a:rPr>
              <a:t>les sports de nature s’exercent dans des espaces ou sur des sites et itinéraires qui peuvent comprendre des voies, des terrains ou des souterrains du domaine public ou privé des collectivités publiques ou appartenant à des propriétaires privés, ainsi que des cours d’eau domaniaux ou non domaniaux</a:t>
            </a:r>
            <a:r>
              <a:rPr lang="fr-FR" sz="1800" dirty="0">
                <a:effectLst/>
                <a:latin typeface="Marianne" panose="02000000000000000000" pitchFamily="50" charset="0"/>
                <a:ea typeface="Times New Roman" panose="02020603050405020304" pitchFamily="18" charset="0"/>
              </a:rPr>
              <a:t> ». </a:t>
            </a:r>
          </a:p>
          <a:p>
            <a:pPr algn="just"/>
            <a:endParaRPr lang="fr-FR" sz="1800" dirty="0">
              <a:effectLst/>
              <a:latin typeface="Marianne" panose="02000000000000000000" pitchFamily="50" charset="0"/>
              <a:ea typeface="Times New Roman" panose="02020603050405020304" pitchFamily="18" charset="0"/>
            </a:endParaRPr>
          </a:p>
          <a:p>
            <a:pPr algn="just"/>
            <a:r>
              <a:rPr lang="fr-FR" sz="1800" dirty="0">
                <a:effectLst/>
                <a:latin typeface="Marianne" panose="02000000000000000000" pitchFamily="50" charset="0"/>
                <a:ea typeface="Times New Roman" panose="02020603050405020304" pitchFamily="18" charset="0"/>
              </a:rPr>
              <a:t>Complété par l’instruction Jeunesse et sport du 12 août 2004 : « Leur pratique s’exerce en milieu naturel, agricole et forestier – terrestre, aquatique ou aérien – aménagé ou non ».</a:t>
            </a:r>
          </a:p>
          <a:p>
            <a:pPr algn="just"/>
            <a:endParaRPr lang="fr-FR" dirty="0">
              <a:latin typeface="Marianne" panose="02000000000000000000" pitchFamily="50" charset="0"/>
              <a:ea typeface="Times New Roman" panose="02020603050405020304" pitchFamily="18" charset="0"/>
            </a:endParaRPr>
          </a:p>
          <a:p>
            <a:pPr algn="just"/>
            <a:r>
              <a:rPr lang="fr-FR" sz="1800" dirty="0">
                <a:effectLst/>
                <a:latin typeface="Marianne" panose="02000000000000000000" pitchFamily="50" charset="0"/>
                <a:ea typeface="Times New Roman" panose="02020603050405020304" pitchFamily="18" charset="0"/>
              </a:rPr>
              <a:t>Ainsi que la circulaire n° DS/DSB1/2010/148 du 5 mai 2010 relative à la mise en œuvre des mesures en faveur du développement maîtrisé des sports de nature. </a:t>
            </a:r>
          </a:p>
          <a:p>
            <a:pPr algn="just">
              <a:lnSpc>
                <a:spcPct val="107000"/>
              </a:lnSpc>
              <a:spcAft>
                <a:spcPts val="800"/>
              </a:spcAft>
            </a:pPr>
            <a:r>
              <a:rPr lang="fr-FR" sz="1800" dirty="0">
                <a:effectLst/>
                <a:latin typeface="Marianne" panose="02000000000000000000" pitchFamily="50" charset="0"/>
                <a:ea typeface="Calibri" panose="020F0502020204030204" pitchFamily="34" charset="0"/>
                <a:cs typeface="Calibri" panose="020F0502020204030204" pitchFamily="34" charset="0"/>
              </a:rPr>
              <a:t> </a:t>
            </a:r>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effectLst/>
                <a:latin typeface="Marianne" panose="02000000000000000000" pitchFamily="50" charset="0"/>
                <a:ea typeface="Calibri" panose="020F0502020204030204" pitchFamily="34" charset="0"/>
                <a:cs typeface="Calibri" panose="020F0502020204030204" pitchFamily="34" charset="0"/>
              </a:rPr>
              <a:t> </a:t>
            </a:r>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731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Objectif 2026</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7" name="ZoneTexte 6">
            <a:extLst>
              <a:ext uri="{FF2B5EF4-FFF2-40B4-BE49-F238E27FC236}">
                <a16:creationId xmlns:a16="http://schemas.microsoft.com/office/drawing/2014/main" id="{41F00DFF-C6A1-462C-B7C8-D937BCA72573}"/>
              </a:ext>
            </a:extLst>
          </p:cNvPr>
          <p:cNvSpPr txBox="1"/>
          <p:nvPr/>
        </p:nvSpPr>
        <p:spPr>
          <a:xfrm>
            <a:off x="395536" y="1162001"/>
            <a:ext cx="8064896" cy="5436553"/>
          </a:xfrm>
          <a:prstGeom prst="rect">
            <a:avLst/>
          </a:prstGeom>
          <a:noFill/>
        </p:spPr>
        <p:txBody>
          <a:bodyPr wrap="square">
            <a:spAutoFit/>
          </a:bodyPr>
          <a:lstStyle/>
          <a:p>
            <a:pPr algn="just">
              <a:lnSpc>
                <a:spcPct val="107000"/>
              </a:lnSpc>
              <a:spcAft>
                <a:spcPts val="800"/>
              </a:spcAft>
            </a:pPr>
            <a:r>
              <a:rPr lang="fr-FR" sz="1800" b="1" dirty="0">
                <a:effectLst/>
                <a:latin typeface="Marianne" panose="02000000000000000000" pitchFamily="50" charset="0"/>
                <a:ea typeface="Aptos" panose="020B0004020202020204" pitchFamily="34" charset="0"/>
                <a:cs typeface="Times New Roman" panose="02020603050405020304" pitchFamily="18" charset="0"/>
              </a:rPr>
              <a:t>Soutenir le développement maîtrisé sous toutes ses formes des sports de nature</a:t>
            </a:r>
            <a:r>
              <a:rPr lang="fr-FR" sz="1800" dirty="0">
                <a:effectLst/>
                <a:latin typeface="Marianne" panose="02000000000000000000" pitchFamily="50" charset="0"/>
                <a:ea typeface="Aptos" panose="020B0004020202020204" pitchFamily="34" charset="0"/>
                <a:cs typeface="Times New Roman" panose="02020603050405020304" pitchFamily="18" charset="0"/>
              </a:rPr>
              <a:t> en Grand Est dans le respect de la biodiversité, des sols, de l’eau et des milieux en prenant en compte la transition écologique et l’adaptation au changement climatique.</a:t>
            </a:r>
          </a:p>
          <a:p>
            <a:pPr algn="just">
              <a:lnSpc>
                <a:spcPct val="107000"/>
              </a:lnSpc>
              <a:spcAft>
                <a:spcPts val="800"/>
              </a:spcAft>
            </a:pPr>
            <a:endParaRPr lang="fr-FR" sz="1800" dirty="0">
              <a:effectLst/>
              <a:latin typeface="Marianne" panose="02000000000000000000" pitchFamily="50" charset="0"/>
              <a:ea typeface="Aptos" panose="020B0004020202020204" pitchFamily="34" charset="0"/>
              <a:cs typeface="Times New Roman" panose="02020603050405020304" pitchFamily="18" charset="0"/>
            </a:endParaRPr>
          </a:p>
          <a:p>
            <a:pPr algn="just">
              <a:lnSpc>
                <a:spcPct val="107000"/>
              </a:lnSpc>
              <a:spcAft>
                <a:spcPts val="800"/>
              </a:spcAft>
            </a:pPr>
            <a:r>
              <a:rPr lang="fr-FR" sz="1800" dirty="0">
                <a:effectLst/>
                <a:latin typeface="Marianne" panose="02000000000000000000" pitchFamily="50" charset="0"/>
                <a:ea typeface="Aptos" panose="020B0004020202020204" pitchFamily="34" charset="0"/>
                <a:cs typeface="Times New Roman" panose="02020603050405020304" pitchFamily="18" charset="0"/>
              </a:rPr>
              <a:t>L’objectif est de soutenir la création, l’extension, la rénovation, la restauration, l’accessibilité, la mise aux normes de sécurité des espaces, sites et itinéraires de pratiques des sports de nature.</a:t>
            </a:r>
          </a:p>
          <a:p>
            <a:pPr algn="just">
              <a:lnSpc>
                <a:spcPct val="107000"/>
              </a:lnSpc>
              <a:spcAft>
                <a:spcPts val="800"/>
              </a:spcAft>
            </a:pPr>
            <a:endParaRPr lang="fr-FR" sz="1800" dirty="0">
              <a:effectLst/>
              <a:latin typeface="Marianne" panose="02000000000000000000" pitchFamily="50" charset="0"/>
              <a:ea typeface="Aptos" panose="020B0004020202020204" pitchFamily="34" charset="0"/>
              <a:cs typeface="Times New Roman" panose="02020603050405020304" pitchFamily="18" charset="0"/>
            </a:endParaRPr>
          </a:p>
          <a:p>
            <a:pPr algn="just">
              <a:lnSpc>
                <a:spcPct val="107000"/>
              </a:lnSpc>
              <a:spcAft>
                <a:spcPts val="800"/>
              </a:spcAft>
            </a:pPr>
            <a:r>
              <a:rPr lang="fr-FR" sz="1800" dirty="0">
                <a:effectLst/>
                <a:latin typeface="Marianne" panose="02000000000000000000" pitchFamily="50" charset="0"/>
                <a:ea typeface="Aptos" panose="020B0004020202020204" pitchFamily="34" charset="0"/>
                <a:cs typeface="Times New Roman" panose="02020603050405020304" pitchFamily="18" charset="0"/>
              </a:rPr>
              <a:t>L’ambition est de soutenir toutes initiatives qui s’inscrivent dans une démarche liée aux Plans Départementaux des Itinéraires de Promenade et de Randonnée (PDIPR) ou des Plans Départementaux des Espaces, Sites et Itinéraires (PDESI), dossiers gérés par les Conseils Départementaux qui en ont la compétence.</a:t>
            </a:r>
          </a:p>
          <a:p>
            <a:pPr algn="just">
              <a:lnSpc>
                <a:spcPct val="107000"/>
              </a:lnSpc>
              <a:spcAft>
                <a:spcPts val="800"/>
              </a:spcAft>
            </a:pPr>
            <a:r>
              <a:rPr lang="fr-FR" sz="1800" dirty="0">
                <a:effectLst/>
                <a:latin typeface="Marianne" panose="02000000000000000000" pitchFamily="50" charset="0"/>
                <a:ea typeface="Calibri" panose="020F0502020204030204" pitchFamily="34" charset="0"/>
                <a:cs typeface="Calibri" panose="020F0502020204030204" pitchFamily="34" charset="0"/>
              </a:rPr>
              <a:t> </a:t>
            </a:r>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effectLst/>
                <a:latin typeface="Marianne" panose="02000000000000000000" pitchFamily="50" charset="0"/>
                <a:ea typeface="Calibri" panose="020F0502020204030204" pitchFamily="34" charset="0"/>
                <a:cs typeface="Calibri" panose="020F0502020204030204" pitchFamily="34" charset="0"/>
              </a:rPr>
              <a:t> </a:t>
            </a:r>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97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Priorités 2026</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pic>
        <p:nvPicPr>
          <p:cNvPr id="2" name="Image 1" descr="Une image contenant texte, capture d’écran, Police&#10;&#10;Le contenu généré par l’IA peut être incorrect.">
            <a:extLst>
              <a:ext uri="{FF2B5EF4-FFF2-40B4-BE49-F238E27FC236}">
                <a16:creationId xmlns:a16="http://schemas.microsoft.com/office/drawing/2014/main" id="{5CDE6DD3-5ABC-59E7-D282-892607CDA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72" y="867025"/>
            <a:ext cx="8511856" cy="5485840"/>
          </a:xfrm>
          <a:prstGeom prst="rect">
            <a:avLst/>
          </a:prstGeom>
        </p:spPr>
      </p:pic>
    </p:spTree>
    <p:extLst>
      <p:ext uri="{BB962C8B-B14F-4D97-AF65-F5344CB8AC3E}">
        <p14:creationId xmlns:p14="http://schemas.microsoft.com/office/powerpoint/2010/main" val="128097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Priorités 2026</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pic>
        <p:nvPicPr>
          <p:cNvPr id="3" name="Image 2" descr="Une image contenant texte, capture d’écran, Police&#10;&#10;Le contenu généré par l’IA peut être incorrect.">
            <a:extLst>
              <a:ext uri="{FF2B5EF4-FFF2-40B4-BE49-F238E27FC236}">
                <a16:creationId xmlns:a16="http://schemas.microsoft.com/office/drawing/2014/main" id="{595CC382-F80F-B8F0-95A7-FCF08A3F1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6" y="983595"/>
            <a:ext cx="8990359" cy="4890810"/>
          </a:xfrm>
          <a:prstGeom prst="rect">
            <a:avLst/>
          </a:prstGeom>
        </p:spPr>
      </p:pic>
    </p:spTree>
    <p:extLst>
      <p:ext uri="{BB962C8B-B14F-4D97-AF65-F5344CB8AC3E}">
        <p14:creationId xmlns:p14="http://schemas.microsoft.com/office/powerpoint/2010/main" val="294674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Eco-conditionnement</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2" name="TextBox 25">
            <a:extLst>
              <a:ext uri="{FF2B5EF4-FFF2-40B4-BE49-F238E27FC236}">
                <a16:creationId xmlns:a16="http://schemas.microsoft.com/office/drawing/2014/main" id="{8A7449BB-C3F9-F3A4-0CD2-FB39653DB18D}"/>
              </a:ext>
            </a:extLst>
          </p:cNvPr>
          <p:cNvSpPr txBox="1"/>
          <p:nvPr/>
        </p:nvSpPr>
        <p:spPr>
          <a:xfrm>
            <a:off x="611560" y="743338"/>
            <a:ext cx="8208912" cy="533800"/>
          </a:xfrm>
          <a:prstGeom prst="rect">
            <a:avLst/>
          </a:prstGeom>
        </p:spPr>
        <p:txBody>
          <a:bodyPr wrap="square" lIns="0" tIns="0" rIns="0" bIns="0" rtlCol="0" anchor="t">
            <a:spAutoFit/>
          </a:bodyPr>
          <a:lstStyle/>
          <a:p>
            <a:pPr algn="ctr">
              <a:lnSpc>
                <a:spcPts val="4715"/>
              </a:lnSpc>
            </a:pPr>
            <a:r>
              <a:rPr lang="fr-FR" sz="2800" dirty="0">
                <a:latin typeface="Marianne" panose="02000000000000000000" pitchFamily="50" charset="0"/>
                <a:ea typeface="Aptos" panose="020B0004020202020204" pitchFamily="34" charset="0"/>
              </a:rPr>
              <a:t>Mettre en place 4 mesures a minima</a:t>
            </a:r>
            <a:r>
              <a:rPr lang="fr-FR" sz="2800" dirty="0">
                <a:effectLst/>
                <a:latin typeface="Marianne" panose="02000000000000000000" pitchFamily="50" charset="0"/>
                <a:ea typeface="Aptos" panose="020B0004020202020204" pitchFamily="34" charset="0"/>
              </a:rPr>
              <a:t> </a:t>
            </a:r>
            <a:endParaRPr lang="en-US" sz="2800" b="1" spc="-141" dirty="0">
              <a:latin typeface="Marianne" panose="02000000000000000000" pitchFamily="50" charset="0"/>
              <a:ea typeface="Clear Sans Bold"/>
              <a:cs typeface="Clear Sans Bold"/>
              <a:sym typeface="Clear Sans Bold"/>
            </a:endParaRPr>
          </a:p>
        </p:txBody>
      </p:sp>
      <p:pic>
        <p:nvPicPr>
          <p:cNvPr id="5" name="Image 4" descr="Une image contenant texte, capture d’écran, Police&#10;&#10;Le contenu généré par l’IA peut être incorrect.">
            <a:extLst>
              <a:ext uri="{FF2B5EF4-FFF2-40B4-BE49-F238E27FC236}">
                <a16:creationId xmlns:a16="http://schemas.microsoft.com/office/drawing/2014/main" id="{973B0826-AAF6-20A2-C0AC-EC83E2FD2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082215"/>
            <a:ext cx="8923514" cy="3328509"/>
          </a:xfrm>
          <a:prstGeom prst="rect">
            <a:avLst/>
          </a:prstGeom>
        </p:spPr>
      </p:pic>
    </p:spTree>
    <p:extLst>
      <p:ext uri="{BB962C8B-B14F-4D97-AF65-F5344CB8AC3E}">
        <p14:creationId xmlns:p14="http://schemas.microsoft.com/office/powerpoint/2010/main" val="3593522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Eco-conditionnement</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2" name="TextBox 25">
            <a:extLst>
              <a:ext uri="{FF2B5EF4-FFF2-40B4-BE49-F238E27FC236}">
                <a16:creationId xmlns:a16="http://schemas.microsoft.com/office/drawing/2014/main" id="{8A7449BB-C3F9-F3A4-0CD2-FB39653DB18D}"/>
              </a:ext>
            </a:extLst>
          </p:cNvPr>
          <p:cNvSpPr txBox="1"/>
          <p:nvPr/>
        </p:nvSpPr>
        <p:spPr>
          <a:xfrm rot="20406361">
            <a:off x="404556" y="3047157"/>
            <a:ext cx="3286974" cy="605422"/>
          </a:xfrm>
          <a:prstGeom prst="rect">
            <a:avLst/>
          </a:prstGeom>
        </p:spPr>
        <p:txBody>
          <a:bodyPr wrap="square" lIns="0" tIns="0" rIns="0" bIns="0" rtlCol="0" anchor="t">
            <a:spAutoFit/>
          </a:bodyPr>
          <a:lstStyle/>
          <a:p>
            <a:pPr algn="ctr">
              <a:lnSpc>
                <a:spcPts val="4715"/>
              </a:lnSpc>
            </a:pPr>
            <a:r>
              <a:rPr lang="fr-FR" sz="5400" dirty="0">
                <a:effectLst/>
                <a:latin typeface="Marianne" panose="02000000000000000000" pitchFamily="50" charset="0"/>
                <a:ea typeface="Aptos" panose="020B0004020202020204" pitchFamily="34" charset="0"/>
              </a:rPr>
              <a:t>affichage</a:t>
            </a:r>
            <a:endParaRPr lang="en-US" sz="5400" b="1" spc="-141" dirty="0">
              <a:latin typeface="Marianne" panose="02000000000000000000" pitchFamily="50" charset="0"/>
              <a:ea typeface="Clear Sans Bold"/>
              <a:cs typeface="Clear Sans Bold"/>
              <a:sym typeface="Clear Sans Bold"/>
            </a:endParaRPr>
          </a:p>
        </p:txBody>
      </p:sp>
      <p:pic>
        <p:nvPicPr>
          <p:cNvPr id="7" name="Image 6">
            <a:extLst>
              <a:ext uri="{FF2B5EF4-FFF2-40B4-BE49-F238E27FC236}">
                <a16:creationId xmlns:a16="http://schemas.microsoft.com/office/drawing/2014/main" id="{FFF7DE40-9324-51E0-F872-54D3797F8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766279"/>
            <a:ext cx="4176464" cy="5782796"/>
          </a:xfrm>
          <a:prstGeom prst="rect">
            <a:avLst/>
          </a:prstGeom>
        </p:spPr>
      </p:pic>
    </p:spTree>
    <p:extLst>
      <p:ext uri="{BB962C8B-B14F-4D97-AF65-F5344CB8AC3E}">
        <p14:creationId xmlns:p14="http://schemas.microsoft.com/office/powerpoint/2010/main" val="1608261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4806"/>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Calendrier 2026</a:t>
            </a:r>
            <a:endParaRPr lang="fr-FR" sz="2800" b="1" i="1" dirty="0">
              <a:solidFill>
                <a:prstClr val="white"/>
              </a:solidFill>
              <a:latin typeface="Marianne" panose="02000000000000000000" pitchFamily="50" charset="0"/>
            </a:endParaRP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5" name="ZoneTexte 4">
            <a:extLst>
              <a:ext uri="{FF2B5EF4-FFF2-40B4-BE49-F238E27FC236}">
                <a16:creationId xmlns:a16="http://schemas.microsoft.com/office/drawing/2014/main" id="{8B26A34E-3DF4-4582-B346-5FC412686430}"/>
              </a:ext>
            </a:extLst>
          </p:cNvPr>
          <p:cNvSpPr txBox="1"/>
          <p:nvPr/>
        </p:nvSpPr>
        <p:spPr>
          <a:xfrm>
            <a:off x="107504" y="1700808"/>
            <a:ext cx="8208912" cy="5338769"/>
          </a:xfrm>
          <a:prstGeom prst="rect">
            <a:avLst/>
          </a:prstGeom>
          <a:noFill/>
        </p:spPr>
        <p:txBody>
          <a:bodyPr wrap="square">
            <a:spAutoFit/>
          </a:bodyPr>
          <a:lstStyle/>
          <a:p>
            <a:pPr lvl="0" algn="ctr"/>
            <a:endParaRPr lang="fr-FR" sz="1800" dirty="0">
              <a:effectLst/>
              <a:latin typeface="Marianne" panose="02000000000000000000" pitchFamily="50" charset="0"/>
              <a:ea typeface="Calibri" panose="020F0502020204030204" pitchFamily="34" charset="0"/>
              <a:cs typeface="Calibri" panose="020F0502020204030204" pitchFamily="34" charset="0"/>
            </a:endParaRPr>
          </a:p>
          <a:p>
            <a:pPr lvl="0" algn="ctr">
              <a:lnSpc>
                <a:spcPct val="107000"/>
              </a:lnSpc>
              <a:spcBef>
                <a:spcPts val="600"/>
              </a:spcBef>
              <a:spcAft>
                <a:spcPts val="800"/>
              </a:spcAft>
            </a:pPr>
            <a:endParaRPr lang="fr-FR" b="1" u="sng" dirty="0">
              <a:latin typeface="Marianne" panose="02000000000000000000" pitchFamily="50" charset="0"/>
              <a:cs typeface="Calibri" panose="020F0502020204030204" pitchFamily="34" charset="0"/>
            </a:endParaRPr>
          </a:p>
          <a:p>
            <a:pPr lvl="0" algn="ctr"/>
            <a:r>
              <a:rPr lang="fr-FR" sz="3200" b="1" dirty="0">
                <a:latin typeface="Marianne" panose="02000000000000000000" pitchFamily="50" charset="0"/>
              </a:rPr>
              <a:t>Du 30 avril 2026 au 31 mai 2026</a:t>
            </a:r>
            <a:r>
              <a:rPr lang="fr-FR" sz="3200" dirty="0">
                <a:latin typeface="Marianne" panose="02000000000000000000" pitchFamily="50" charset="0"/>
              </a:rPr>
              <a:t> : dépôt des dossiers de demandes d’aides sur</a:t>
            </a:r>
          </a:p>
          <a:p>
            <a:pPr lvl="0" algn="ctr"/>
            <a:r>
              <a:rPr lang="fr-FR" sz="3200" dirty="0">
                <a:latin typeface="Marianne" panose="02000000000000000000" pitchFamily="50" charset="0"/>
              </a:rPr>
              <a:t> « Le Compte Asso » code 4732</a:t>
            </a:r>
          </a:p>
          <a:p>
            <a:pPr lvl="0" algn="ctr"/>
            <a:endParaRPr lang="fr-FR" sz="3200" dirty="0">
              <a:latin typeface="Marianne" panose="02000000000000000000" pitchFamily="50" charset="0"/>
            </a:endParaRPr>
          </a:p>
          <a:p>
            <a:pPr lvl="0" algn="ctr"/>
            <a:endParaRPr lang="fr-FR" sz="3200" dirty="0">
              <a:latin typeface="Marianne" panose="02000000000000000000" pitchFamily="50" charset="0"/>
            </a:endParaRPr>
          </a:p>
          <a:p>
            <a:pPr lvl="0" algn="ctr"/>
            <a:r>
              <a:rPr lang="fr-FR" sz="3200" b="1" dirty="0">
                <a:latin typeface="Marianne" panose="02000000000000000000" pitchFamily="50" charset="0"/>
              </a:rPr>
              <a:t>15 juin 2025</a:t>
            </a:r>
            <a:r>
              <a:rPr lang="fr-FR" sz="3200" dirty="0">
                <a:latin typeface="Marianne" panose="02000000000000000000" pitchFamily="50" charset="0"/>
              </a:rPr>
              <a:t> : Coordination régionale visant à instruire et proposer les lauréats de l’AMI</a:t>
            </a:r>
          </a:p>
          <a:p>
            <a:pPr lvl="0" algn="ctr"/>
            <a:endParaRPr lang="fr-FR" dirty="0">
              <a:latin typeface="Marianne" panose="02000000000000000000" pitchFamily="50" charset="0"/>
            </a:endParaRPr>
          </a:p>
          <a:p>
            <a:pPr algn="ctr"/>
            <a:endParaRPr lang="fr-FR" sz="1800" dirty="0">
              <a:effectLst/>
              <a:latin typeface="Marianne" panose="02000000000000000000" pitchFamily="50"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243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Les référents</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pic>
        <p:nvPicPr>
          <p:cNvPr id="3" name="Image 2" descr="Une image contenant texte, capture d’écran, Police, nombre&#10;&#10;Le contenu généré par l’IA peut être incorrect.">
            <a:extLst>
              <a:ext uri="{FF2B5EF4-FFF2-40B4-BE49-F238E27FC236}">
                <a16:creationId xmlns:a16="http://schemas.microsoft.com/office/drawing/2014/main" id="{5D9B6719-C18D-04B3-740A-B91B7E520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460" y="745993"/>
            <a:ext cx="6433080" cy="5917419"/>
          </a:xfrm>
          <a:prstGeom prst="rect">
            <a:avLst/>
          </a:prstGeom>
        </p:spPr>
      </p:pic>
    </p:spTree>
    <p:extLst>
      <p:ext uri="{BB962C8B-B14F-4D97-AF65-F5344CB8AC3E}">
        <p14:creationId xmlns:p14="http://schemas.microsoft.com/office/powerpoint/2010/main" val="205827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4806"/>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rPr>
              <a:t>Introduction</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contenu 2">
            <a:extLst>
              <a:ext uri="{FF2B5EF4-FFF2-40B4-BE49-F238E27FC236}">
                <a16:creationId xmlns:a16="http://schemas.microsoft.com/office/drawing/2014/main" id="{41F11D1D-A3DC-4BA4-94EA-159B7D22B037}"/>
              </a:ext>
            </a:extLst>
          </p:cNvPr>
          <p:cNvSpPr txBox="1">
            <a:spLocks/>
          </p:cNvSpPr>
          <p:nvPr/>
        </p:nvSpPr>
        <p:spPr>
          <a:xfrm>
            <a:off x="575556" y="2508981"/>
            <a:ext cx="7992887" cy="209058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342900" algn="ctr">
              <a:lnSpc>
                <a:spcPct val="107000"/>
              </a:lnSpc>
              <a:spcBef>
                <a:spcPts val="600"/>
              </a:spcBef>
              <a:spcAft>
                <a:spcPts val="800"/>
              </a:spcAft>
              <a:buFont typeface="Wingdings" panose="05000000000000000000" pitchFamily="2" charset="2"/>
              <a:buChar char=""/>
            </a:pPr>
            <a:endParaRPr lang="fr-FR" sz="3000" dirty="0">
              <a:effectLst/>
              <a:latin typeface="Marianne" panose="02000000000000000000" pitchFamily="50" charset="0"/>
              <a:ea typeface="Calibri" panose="020F0502020204030204" pitchFamily="34" charset="0"/>
              <a:cs typeface="Calibri" panose="020F0502020204030204" pitchFamily="34" charset="0"/>
            </a:endParaRPr>
          </a:p>
          <a:p>
            <a:pPr marL="0" lvl="0" indent="0" algn="ctr">
              <a:buNone/>
            </a:pPr>
            <a:r>
              <a:rPr lang="fr-FR" sz="3000" dirty="0">
                <a:latin typeface="Marianne" panose="02000000000000000000" pitchFamily="50" charset="0"/>
              </a:rPr>
              <a:t>Monsieur Emmanuel THIRY, délégué régional académique à la jeunesse, à l'engagement et aux sports</a:t>
            </a:r>
          </a:p>
          <a:p>
            <a:pPr marL="0" lvl="0" indent="0" algn="just">
              <a:lnSpc>
                <a:spcPct val="107000"/>
              </a:lnSpc>
              <a:spcBef>
                <a:spcPts val="600"/>
              </a:spcBef>
              <a:spcAft>
                <a:spcPts val="800"/>
              </a:spcAft>
              <a:buNone/>
            </a:pPr>
            <a:endParaRPr lang="fr-FR" sz="3000" dirty="0">
              <a:effectLst/>
              <a:latin typeface="Marianne" panose="02000000000000000000" pitchFamily="50" charset="0"/>
              <a:ea typeface="Calibri" panose="020F0502020204030204" pitchFamily="34" charset="0"/>
              <a:cs typeface="Calibri" panose="020F0502020204030204" pitchFamily="34" charset="0"/>
            </a:endParaRPr>
          </a:p>
          <a:p>
            <a:pPr marL="0" lvl="0" indent="0" algn="just">
              <a:lnSpc>
                <a:spcPct val="107000"/>
              </a:lnSpc>
              <a:spcBef>
                <a:spcPts val="600"/>
              </a:spcBef>
              <a:spcAft>
                <a:spcPts val="800"/>
              </a:spcAft>
              <a:buNone/>
            </a:pPr>
            <a:endParaRPr lang="fr-FR" sz="3000" dirty="0">
              <a:effectLst/>
              <a:latin typeface="Marianne" panose="02000000000000000000" pitchFamily="50" charset="0"/>
              <a:ea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862CF32F-D18B-11C9-BE1C-DA6267CD2FD3}"/>
              </a:ext>
            </a:extLst>
          </p:cNvPr>
          <p:cNvPicPr>
            <a:picLocks noChangeAspect="1"/>
          </p:cNvPicPr>
          <p:nvPr/>
        </p:nvPicPr>
        <p:blipFill>
          <a:blip r:embed="rId3"/>
          <a:stretch>
            <a:fillRect/>
          </a:stretch>
        </p:blipFill>
        <p:spPr>
          <a:xfrm>
            <a:off x="7671535" y="269663"/>
            <a:ext cx="1289759" cy="1823236"/>
          </a:xfrm>
          <a:prstGeom prst="rect">
            <a:avLst/>
          </a:prstGeom>
        </p:spPr>
      </p:pic>
      <p:pic>
        <p:nvPicPr>
          <p:cNvPr id="7" name="Image 6">
            <a:extLst>
              <a:ext uri="{FF2B5EF4-FFF2-40B4-BE49-F238E27FC236}">
                <a16:creationId xmlns:a16="http://schemas.microsoft.com/office/drawing/2014/main" id="{905D482D-21A3-8C83-4EEB-016B602584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475656" cy="1315409"/>
          </a:xfrm>
          <a:prstGeom prst="rect">
            <a:avLst/>
          </a:prstGeom>
        </p:spPr>
      </p:pic>
    </p:spTree>
    <p:extLst>
      <p:ext uri="{BB962C8B-B14F-4D97-AF65-F5344CB8AC3E}">
        <p14:creationId xmlns:p14="http://schemas.microsoft.com/office/powerpoint/2010/main" val="2751913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agence nationale du spor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a:extLst>
              <a:ext uri="{FF2B5EF4-FFF2-40B4-BE49-F238E27FC236}">
                <a16:creationId xmlns:a16="http://schemas.microsoft.com/office/drawing/2014/main" id="{B9313CAC-1A8A-43B9-9EBD-6C797A0D7B1C}"/>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9F1FE38F-CB5D-4ABF-BB1A-051103331C74}"/>
              </a:ext>
            </a:extLst>
          </p:cNvPr>
          <p:cNvSpPr txBox="1">
            <a:spLocks/>
          </p:cNvSpPr>
          <p:nvPr/>
        </p:nvSpPr>
        <p:spPr>
          <a:xfrm>
            <a:off x="0" y="1447094"/>
            <a:ext cx="9144000" cy="3494074"/>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ts val="0"/>
              </a:spcBef>
            </a:pPr>
            <a:r>
              <a:rPr lang="fr-FR" sz="4800" b="1" dirty="0">
                <a:solidFill>
                  <a:prstClr val="white"/>
                </a:solidFill>
                <a:latin typeface="Marianne" panose="02000000000000000000" pitchFamily="50" charset="0"/>
                <a:ea typeface="+mn-ea"/>
                <a:cs typeface="+mn-cs"/>
              </a:rPr>
              <a:t>AAP « Professionnalisation »</a:t>
            </a:r>
          </a:p>
        </p:txBody>
      </p:sp>
      <p:pic>
        <p:nvPicPr>
          <p:cNvPr id="6" name="Image 5">
            <a:extLst>
              <a:ext uri="{FF2B5EF4-FFF2-40B4-BE49-F238E27FC236}">
                <a16:creationId xmlns:a16="http://schemas.microsoft.com/office/drawing/2014/main" id="{C465D69B-D18B-F398-E67B-8B4A99E71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809"/>
            <a:ext cx="1475656" cy="1315409"/>
          </a:xfrm>
          <a:prstGeom prst="rect">
            <a:avLst/>
          </a:prstGeom>
        </p:spPr>
      </p:pic>
    </p:spTree>
    <p:extLst>
      <p:ext uri="{BB962C8B-B14F-4D97-AF65-F5344CB8AC3E}">
        <p14:creationId xmlns:p14="http://schemas.microsoft.com/office/powerpoint/2010/main" val="41265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4806"/>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j-ea"/>
                <a:cs typeface="+mj-cs"/>
              </a:rPr>
              <a:t>Ordre du jour</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Espace réservé du contenu 2">
            <a:extLst>
              <a:ext uri="{FF2B5EF4-FFF2-40B4-BE49-F238E27FC236}">
                <a16:creationId xmlns:a16="http://schemas.microsoft.com/office/drawing/2014/main" id="{41F11D1D-A3DC-4BA4-94EA-159B7D22B037}"/>
              </a:ext>
            </a:extLst>
          </p:cNvPr>
          <p:cNvSpPr txBox="1">
            <a:spLocks/>
          </p:cNvSpPr>
          <p:nvPr/>
        </p:nvSpPr>
        <p:spPr>
          <a:xfrm>
            <a:off x="323528" y="1713231"/>
            <a:ext cx="79928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7000"/>
              </a:lnSpc>
              <a:spcBef>
                <a:spcPts val="600"/>
              </a:spcBef>
              <a:spcAft>
                <a:spcPts val="800"/>
              </a:spcAft>
              <a:buClrTx/>
              <a:buSzTx/>
              <a:buFont typeface="Wingdings" panose="05000000000000000000" pitchFamily="2" charset="2"/>
              <a:buChar char=""/>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600"/>
              </a:spcBef>
              <a:spcAft>
                <a:spcPts val="80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Retour sur la campagne emploi 2025;</a:t>
            </a:r>
          </a:p>
          <a:p>
            <a:pPr marL="342900" marR="0" lvl="0" indent="-342900" algn="just" defTabSz="914400" rtl="0" eaLnBrk="1" fontAlgn="auto" latinLnBrk="0" hangingPunct="1">
              <a:lnSpc>
                <a:spcPct val="107000"/>
              </a:lnSpc>
              <a:spcBef>
                <a:spcPts val="600"/>
              </a:spcBef>
              <a:spcAft>
                <a:spcPts val="80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Budget 2026;</a:t>
            </a:r>
          </a:p>
          <a:p>
            <a:pPr marL="342900" marR="0" lvl="0" indent="-342900" algn="just" defTabSz="914400" rtl="0" eaLnBrk="1" fontAlgn="auto" latinLnBrk="0" hangingPunct="1">
              <a:lnSpc>
                <a:spcPct val="107000"/>
              </a:lnSpc>
              <a:spcBef>
                <a:spcPts val="600"/>
              </a:spcBef>
              <a:spcAft>
                <a:spcPts val="80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Orientations régionales 2026 (éligibilité, priorités, modalités);</a:t>
            </a:r>
          </a:p>
          <a:p>
            <a:pPr marL="342900" marR="0" lvl="0" indent="-342900" algn="just" defTabSz="914400" rtl="0" eaLnBrk="1" fontAlgn="auto" latinLnBrk="0" hangingPunct="1">
              <a:lnSpc>
                <a:spcPct val="107000"/>
              </a:lnSpc>
              <a:spcBef>
                <a:spcPts val="600"/>
              </a:spcBef>
              <a:spcAft>
                <a:spcPts val="80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Calendrier de la campagne ANS 2025</a:t>
            </a:r>
          </a:p>
          <a:p>
            <a:pPr marL="342900" marR="0" lvl="0" indent="-342900" algn="just" defTabSz="914400" rtl="0" eaLnBrk="1" fontAlgn="auto" latinLnBrk="0" hangingPunct="1">
              <a:lnSpc>
                <a:spcPct val="107000"/>
              </a:lnSpc>
              <a:spcBef>
                <a:spcPts val="600"/>
              </a:spcBef>
              <a:spcAft>
                <a:spcPts val="800"/>
              </a:spcAft>
              <a:buClrTx/>
              <a:buSzTx/>
              <a:buFont typeface="Wingdings" panose="05000000000000000000" pitchFamily="2" charset="2"/>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600"/>
              </a:spcBef>
              <a:spcAft>
                <a:spcPts val="800"/>
              </a:spcAft>
              <a:buClrTx/>
              <a:buSzTx/>
              <a:buFont typeface="Wingdings" panose="05000000000000000000" pitchFamily="2" charset="2"/>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800"/>
              </a:spcAft>
              <a:buClrTx/>
              <a:buSzTx/>
              <a:buFont typeface="Arial" panose="020B0604020202020204" pitchFamily="34" charset="0"/>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AF146D8C-2386-4A7F-AA7B-AF4E2529C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275" y="620131"/>
            <a:ext cx="1595461" cy="2264185"/>
          </a:xfrm>
          <a:prstGeom prst="rect">
            <a:avLst/>
          </a:prstGeom>
        </p:spPr>
      </p:pic>
    </p:spTree>
    <p:extLst>
      <p:ext uri="{BB962C8B-B14F-4D97-AF65-F5344CB8AC3E}">
        <p14:creationId xmlns:p14="http://schemas.microsoft.com/office/powerpoint/2010/main" val="1963240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932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Bilan chiffré Emploi 2025</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295EE1E5-93A9-4E92-A500-8CFD5D57CF20}"/>
              </a:ext>
            </a:extLst>
          </p:cNvPr>
          <p:cNvSpPr txBox="1"/>
          <p:nvPr/>
        </p:nvSpPr>
        <p:spPr>
          <a:xfrm>
            <a:off x="107504" y="980728"/>
            <a:ext cx="8496944" cy="4464364"/>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Campagne emploi 2025:</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fr-FR" sz="1800" b="1" i="0" u="none" strike="noStrike" kern="1200" cap="none" spc="0" normalizeH="0" baseline="0" noProof="0" dirty="0">
              <a:ln>
                <a:noFill/>
              </a:ln>
              <a:solidFill>
                <a:srgbClr val="FF0000"/>
              </a:solidFill>
              <a:effectLst/>
              <a:uLnTx/>
              <a:uFillTx/>
              <a:latin typeface="Marianne" panose="02000000000000000000" pitchFamily="2"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202 emplois en cours (2 461 405€) dont 27 éducateurs </a:t>
            </a:r>
            <a:r>
              <a:rPr kumimoji="0" lang="fr-FR" sz="1800" b="0" i="0" u="none" strike="noStrike" kern="1200" cap="none" spc="0" normalizeH="0" baseline="0" noProof="0" dirty="0" err="1">
                <a:ln>
                  <a:noFill/>
                </a:ln>
                <a:solidFill>
                  <a:prstClr val="black"/>
                </a:solidFill>
                <a:effectLst/>
                <a:uLnTx/>
                <a:uFillTx/>
                <a:latin typeface="Marianne" panose="02000000000000000000" pitchFamily="2" charset="0"/>
                <a:ea typeface="+mn-ea"/>
                <a:cs typeface="+mn-cs"/>
              </a:rPr>
              <a:t>sociosportifs</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 9 emplois ESQ </a:t>
            </a:r>
            <a:r>
              <a:rPr kumimoji="0" lang="fr-FR" sz="1800" b="0" i="0" u="none" strike="noStrike" kern="1200" cap="none" spc="0" normalizeH="0" baseline="0" noProof="0" dirty="0" err="1">
                <a:ln>
                  <a:noFill/>
                </a:ln>
                <a:solidFill>
                  <a:prstClr val="black"/>
                </a:solidFill>
                <a:effectLst/>
                <a:uLnTx/>
                <a:uFillTx/>
                <a:latin typeface="Marianne" panose="02000000000000000000" pitchFamily="2" charset="0"/>
                <a:ea typeface="+mn-ea"/>
                <a:cs typeface="+mn-cs"/>
              </a:rPr>
              <a:t>Parasport</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 5 emplois Campus 2023;</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101 créations d’emploi (1 129 234€) dont 10 renouvellements ESQ et 1 création ESQ.</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Soit 303 aides à l’emploi pour un montant total de 3 590 639€ (dont 27 Educateurs </a:t>
            </a:r>
            <a:r>
              <a:rPr kumimoji="0" lang="fr-FR" sz="1800" b="1" i="0" u="none" strike="noStrike" kern="1200" cap="none" spc="0" normalizeH="0" baseline="0" noProof="0" dirty="0" err="1">
                <a:ln>
                  <a:noFill/>
                </a:ln>
                <a:solidFill>
                  <a:prstClr val="black"/>
                </a:solidFill>
                <a:effectLst/>
                <a:uLnTx/>
                <a:uFillTx/>
                <a:latin typeface="Marianne" panose="02000000000000000000" pitchFamily="2" charset="0"/>
                <a:ea typeface="+mn-ea"/>
                <a:cs typeface="+mn-cs"/>
              </a:rPr>
              <a:t>Sociosportifs</a:t>
            </a: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 20 Emplois Sportifs Qualifiés </a:t>
            </a:r>
            <a:r>
              <a:rPr kumimoji="0" lang="fr-FR" sz="1800" b="1" i="0" u="none" strike="noStrike" kern="1200" cap="none" spc="0" normalizeH="0" baseline="0" noProof="0" dirty="0" err="1">
                <a:ln>
                  <a:noFill/>
                </a:ln>
                <a:solidFill>
                  <a:prstClr val="black"/>
                </a:solidFill>
                <a:effectLst/>
                <a:uLnTx/>
                <a:uFillTx/>
                <a:latin typeface="Marianne" panose="02000000000000000000" pitchFamily="2" charset="0"/>
                <a:ea typeface="+mn-ea"/>
                <a:cs typeface="+mn-cs"/>
              </a:rPr>
              <a:t>Parasport</a:t>
            </a: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fr-FR" sz="1800" b="1" i="0" u="none" strike="noStrike" kern="1200" cap="none" spc="0" normalizeH="0" baseline="0" noProof="0" dirty="0">
              <a:ln>
                <a:noFill/>
              </a:ln>
              <a:solidFill>
                <a:srgbClr val="FF0000"/>
              </a:solidFill>
              <a:effectLst/>
              <a:uLnTx/>
              <a:uFillTx/>
              <a:latin typeface="Marianne" panose="02000000000000000000" pitchFamily="2"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fr-FR" sz="1800" b="1" i="0" u="none" strike="noStrike" kern="1200" cap="none" spc="0" normalizeH="0" baseline="0" noProof="0" dirty="0">
              <a:ln>
                <a:noFill/>
              </a:ln>
              <a:solidFill>
                <a:srgbClr val="FF0000"/>
              </a:solidFill>
              <a:effectLst/>
              <a:uLnTx/>
              <a:uFillTx/>
              <a:latin typeface="Marianne" panose="02000000000000000000" pitchFamily="2"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284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54344" cy="700569"/>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a:ea typeface="+mj-ea"/>
                <a:cs typeface="+mj-cs"/>
              </a:rPr>
              <a:t>Budget 2026</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Image 4">
            <a:extLst>
              <a:ext uri="{FF2B5EF4-FFF2-40B4-BE49-F238E27FC236}">
                <a16:creationId xmlns:a16="http://schemas.microsoft.com/office/drawing/2014/main" id="{D236E0B2-2627-4E9F-88DB-A523C8DDB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64989"/>
            <a:ext cx="7776864" cy="5541735"/>
          </a:xfrm>
          <a:prstGeom prst="rect">
            <a:avLst/>
          </a:prstGeom>
        </p:spPr>
      </p:pic>
    </p:spTree>
    <p:extLst>
      <p:ext uri="{BB962C8B-B14F-4D97-AF65-F5344CB8AC3E}">
        <p14:creationId xmlns:p14="http://schemas.microsoft.com/office/powerpoint/2010/main" val="349499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54344" cy="700569"/>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Budget 2026</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Graphique 5">
            <a:extLst>
              <a:ext uri="{FF2B5EF4-FFF2-40B4-BE49-F238E27FC236}">
                <a16:creationId xmlns:a16="http://schemas.microsoft.com/office/drawing/2014/main" id="{374BEA5E-1970-4C83-A53E-085228A9FD5E}"/>
              </a:ext>
            </a:extLst>
          </p:cNvPr>
          <p:cNvGraphicFramePr>
            <a:graphicFrameLocks/>
          </p:cNvGraphicFramePr>
          <p:nvPr/>
        </p:nvGraphicFramePr>
        <p:xfrm>
          <a:off x="1007604" y="1124744"/>
          <a:ext cx="7128792" cy="5213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9431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54344" cy="700569"/>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a:ea typeface="+mj-ea"/>
                <a:cs typeface="+mj-cs"/>
              </a:rPr>
              <a:t>Evolution budget emploi</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Graphique 6">
            <a:extLst>
              <a:ext uri="{FF2B5EF4-FFF2-40B4-BE49-F238E27FC236}">
                <a16:creationId xmlns:a16="http://schemas.microsoft.com/office/drawing/2014/main" id="{705FB970-573B-4A38-AD97-D83EEB1F9B8C}"/>
              </a:ext>
            </a:extLst>
          </p:cNvPr>
          <p:cNvGraphicFramePr>
            <a:graphicFrameLocks/>
          </p:cNvGraphicFramePr>
          <p:nvPr/>
        </p:nvGraphicFramePr>
        <p:xfrm>
          <a:off x="971600" y="1295054"/>
          <a:ext cx="7739980" cy="4806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962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j-ea"/>
                <a:cs typeface="+mj-cs"/>
              </a:rPr>
              <a:t>Les modalités 2026 « Aide à l’emploi »</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41F00DFF-C6A1-462C-B7C8-D937BCA72573}"/>
              </a:ext>
            </a:extLst>
          </p:cNvPr>
          <p:cNvSpPr txBox="1"/>
          <p:nvPr/>
        </p:nvSpPr>
        <p:spPr>
          <a:xfrm>
            <a:off x="395536" y="1162001"/>
            <a:ext cx="8064896" cy="4031938"/>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Dispositif « Emploi ANS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Aide pluriannuelle de </a:t>
            </a: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36 000€</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répartie sur 3 ans</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Année 1 : 12 000 € / Année 2 : 12 000 € / Année 3 : 12 000 € </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Dispositif Emplois sportifs Qualifiés (ESQ) </a:t>
            </a:r>
            <a:r>
              <a:rPr kumimoji="0" lang="fr-FR" sz="1800" b="0" i="0" u="sng" strike="noStrike" kern="1200" cap="none" spc="0" normalizeH="0" baseline="0" noProof="0" dirty="0" err="1">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Parasport</a:t>
            </a:r>
            <a:endPar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Aide pluriannuelle de </a:t>
            </a: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52 800€</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répartie sur 3 ans </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Année 1 : 17 600 € / Année 2 : 17 600 € / Année 3 : 17 600 € </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Aide réservée prioritairement aux fédérations ayant la délégation </a:t>
            </a:r>
            <a:r>
              <a:rPr kumimoji="0" lang="fr-FR" sz="1800" b="0" i="0" u="none" strike="noStrike" kern="1200" cap="none" spc="0" normalizeH="0" baseline="0" noProof="0" dirty="0" err="1">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parasport</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pour des emplois « agent de développement ESQ </a:t>
            </a:r>
            <a:r>
              <a:rPr kumimoji="0" lang="fr-FR" sz="1800" b="0" i="0" u="none" strike="noStrike" kern="1200" cap="none" spc="0" normalizeH="0" baseline="0" noProof="0" dirty="0" err="1">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parasport</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283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54344" cy="54868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Conditions d’éligibilité</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31DE46A4-B994-4846-8E14-B0659C8E5D8F}"/>
              </a:ext>
            </a:extLst>
          </p:cNvPr>
          <p:cNvSpPr txBox="1"/>
          <p:nvPr/>
        </p:nvSpPr>
        <p:spPr>
          <a:xfrm>
            <a:off x="107504" y="692696"/>
            <a:ext cx="8568952" cy="6863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Structures bénéficiaires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Associations sportives agréées, Comités Départementaux sportifs, Comités Régionaux ou Ligues sportifs, Groupements d’Employeurs sportifs ou œuvrant pour les associations sportives </a:t>
            </a: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(liste complète à l’annexe V de la note de service n°2026-DFT-03 du 10 avril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Type de contrat – Date de création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CDI conclu du 1er septembre 2025 au 1er septembre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Les CDD, les contrats aidés, les contrats de professionnalisation ou d’apprentissage ne sont pas éligibles.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Les demandes de création en CDI faisant suite à tout type de contrat conclu en CDD sont éligibles.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Être en situation de création d’emploi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L’embauche doit entraîner une augmentation de l’effectif salarié en CDI de la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Les CDD ne sont pas comptabilisés dans l’effectif salarié.</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Quotité de travail -Types d’emplois – Conditions d’âge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Mi-temps au minimum (0,5 ETP) ou augmentation d’un poste existant de 0,5 ETP au minimum.</a:t>
            </a:r>
            <a:b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b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Tous les types d’emploi (administratif, développement, encadrement…) peuvent faire l’objet d’une demande à l’exclusion des contrats de joueur.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Pas de condition d’âge pour le salarié.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sng"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Evaluation annuelle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1" u="none" strike="noStrike" kern="1200" cap="none" spc="0" normalizeH="0" baseline="0" noProof="0" dirty="0">
              <a:ln>
                <a:noFill/>
              </a:ln>
              <a:solidFill>
                <a:srgbClr val="4F81BD">
                  <a:lumMod val="50000"/>
                </a:srgbClr>
              </a:solidFill>
              <a:effectLst/>
              <a:uLnTx/>
              <a:uFillTx/>
              <a:latin typeface="Marianne" panose="020000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1" u="none" strike="noStrike" kern="1200" cap="none" spc="0" normalizeH="0" baseline="0" noProof="0" dirty="0">
              <a:ln>
                <a:noFill/>
              </a:ln>
              <a:solidFill>
                <a:srgbClr val="4F81BD">
                  <a:lumMod val="50000"/>
                </a:srgbClr>
              </a:solidFill>
              <a:effectLst/>
              <a:uLnTx/>
              <a:uFillTx/>
              <a:latin typeface="Marianne"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7084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Priorités 2026</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8DF5D12D-B373-474D-9239-FBD0C3BABE93}"/>
              </a:ext>
            </a:extLst>
          </p:cNvPr>
          <p:cNvSpPr txBox="1"/>
          <p:nvPr/>
        </p:nvSpPr>
        <p:spPr>
          <a:xfrm>
            <a:off x="107504" y="836712"/>
            <a:ext cx="8712968" cy="6731202"/>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Recruter des emplois prioritairement au sein des territoires carencés ;</a:t>
            </a: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Recruter des emplois pour le développement de la pratique à destination des publics prioritaires (les femmes et les jeunes filles ainsi que les personnes en situation de handicap) et en adéquation avec les enjeux nationaux à fort impact (santé, éducation, développement durable…) ;</a:t>
            </a: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Accompagner les déclinaisons territoriales des fédérations dans le cadre de la mise en œuvre de leurs projets sportifs fédéraux (PSF) ;</a:t>
            </a: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Recruter les jeunes issus du dispositif SESAME.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Bien que les critères mentionnés ci-dessus soient prépondérants lors de l’instruction des dossiers, le dépôt d’une demande reste possible même si l’ensemble de ces conditions n’est pas rempli.</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Dans le but d’éviter un surfinancement des aides au recrutement, le cumul de plusieurs positifs entre les aides ANS et fédérales peut entraîner une attribution minorée rapport au montant forfaitaire précisé en partie 4.</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Il est à noter qu’une attention particulière est portée à la parité entre les femmes et les hommes lors de ces recrutements.</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fr-FR"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372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Priorités 2026</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41F00DFF-C6A1-462C-B7C8-D937BCA72573}"/>
              </a:ext>
            </a:extLst>
          </p:cNvPr>
          <p:cNvSpPr txBox="1"/>
          <p:nvPr/>
        </p:nvSpPr>
        <p:spPr>
          <a:xfrm>
            <a:off x="395536" y="1162001"/>
            <a:ext cx="8064896" cy="374750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A ces critères de priorités, les points suivants seront pris en compte dans l’instruction des dossiers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Capacité à pérenniser l’emploi</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Situation financière de la structure et nécessité de l’aide pour cet emploi</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Nombre de demandes d’aides sur cette campagne</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Nombre d’emplois aidés en cours </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Nombre d’emplois aidés sur les précédentes campagnes</a:t>
            </a: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Calibri" panose="020F0502020204030204" pitchFamily="34" charset="0"/>
              </a:rPr>
              <a:t>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46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agence nationale du spor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429" y="131564"/>
            <a:ext cx="2049141" cy="100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B9313CAC-1A8A-43B9-9EBD-6C797A0D7B1C}"/>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9F1FE38F-CB5D-4ABF-BB1A-051103331C74}"/>
              </a:ext>
            </a:extLst>
          </p:cNvPr>
          <p:cNvSpPr txBox="1">
            <a:spLocks/>
          </p:cNvSpPr>
          <p:nvPr/>
        </p:nvSpPr>
        <p:spPr>
          <a:xfrm>
            <a:off x="0" y="1447094"/>
            <a:ext cx="9144000" cy="3494074"/>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800" b="1" dirty="0">
                <a:solidFill>
                  <a:schemeClr val="bg1"/>
                </a:solidFill>
                <a:latin typeface="Marianne" panose="02000000000000000000" pitchFamily="50" charset="0"/>
              </a:rPr>
              <a:t>AAP « Sport-santé »</a:t>
            </a:r>
          </a:p>
        </p:txBody>
      </p:sp>
      <p:pic>
        <p:nvPicPr>
          <p:cNvPr id="3" name="Image 2">
            <a:extLst>
              <a:ext uri="{FF2B5EF4-FFF2-40B4-BE49-F238E27FC236}">
                <a16:creationId xmlns:a16="http://schemas.microsoft.com/office/drawing/2014/main" id="{E73BA6F4-379A-4E6B-88C1-A5B470EAD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896" y="7937"/>
            <a:ext cx="1175103" cy="1138151"/>
          </a:xfrm>
          <a:prstGeom prst="rect">
            <a:avLst/>
          </a:prstGeom>
        </p:spPr>
      </p:pic>
      <p:pic>
        <p:nvPicPr>
          <p:cNvPr id="6" name="Image 5">
            <a:extLst>
              <a:ext uri="{FF2B5EF4-FFF2-40B4-BE49-F238E27FC236}">
                <a16:creationId xmlns:a16="http://schemas.microsoft.com/office/drawing/2014/main" id="{C465D69B-D18B-F398-E67B-8B4A99E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3809"/>
            <a:ext cx="1475656" cy="1315409"/>
          </a:xfrm>
          <a:prstGeom prst="rect">
            <a:avLst/>
          </a:prstGeom>
        </p:spPr>
      </p:pic>
    </p:spTree>
    <p:extLst>
      <p:ext uri="{BB962C8B-B14F-4D97-AF65-F5344CB8AC3E}">
        <p14:creationId xmlns:p14="http://schemas.microsoft.com/office/powerpoint/2010/main" val="3614182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4806"/>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Calendrier 2026</a:t>
            </a:r>
            <a:endParaRPr kumimoji="0" lang="fr-FR" sz="2800" b="1" i="1" u="none" strike="noStrike" kern="1200" cap="none" spc="0" normalizeH="0" baseline="0" noProof="0" dirty="0">
              <a:ln>
                <a:noFill/>
              </a:ln>
              <a:solidFill>
                <a:prstClr val="white"/>
              </a:solidFill>
              <a:effectLst/>
              <a:uLnTx/>
              <a:uFillTx/>
              <a:latin typeface="Marianne" panose="02000000000000000000" pitchFamily="2" charset="0"/>
              <a:ea typeface="+mj-ea"/>
              <a:cs typeface="+mj-cs"/>
            </a:endParaRP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8B26A34E-3DF4-4582-B346-5FC412686430}"/>
              </a:ext>
            </a:extLst>
          </p:cNvPr>
          <p:cNvSpPr txBox="1"/>
          <p:nvPr/>
        </p:nvSpPr>
        <p:spPr>
          <a:xfrm>
            <a:off x="179512" y="625301"/>
            <a:ext cx="8208912" cy="33382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Marianne" panose="02000000000000000000" pitchFamily="2"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Du 30 avril 2026 au 31 mai 2026</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 dépôt des dossiers de demandes d’aides sur « Le Compte Asso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26 juin 2026</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 : Coordination régionale visant à instruire et proposer les attribution des aides à l’emploi.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Début juillet 2026</a:t>
            </a:r>
            <a:r>
              <a:rPr kumimoji="0" lang="fr-FR" sz="1800" b="0" i="0" u="none" strike="noStrike" kern="1200" cap="none" spc="0" normalizeH="0" baseline="0" noProof="0" dirty="0">
                <a:ln>
                  <a:noFill/>
                </a:ln>
                <a:solidFill>
                  <a:prstClr val="black"/>
                </a:solidFill>
                <a:effectLst/>
                <a:uLnTx/>
                <a:uFillTx/>
                <a:latin typeface="Marianne" panose="02000000000000000000" pitchFamily="2" charset="0"/>
                <a:ea typeface="+mn-ea"/>
                <a:cs typeface="+mn-cs"/>
              </a:rPr>
              <a:t> : Réunion de la CRDS pour avis sur les propositions d’aides</a:t>
            </a:r>
            <a:r>
              <a:rPr kumimoji="0" lang="fr-FR"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829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620687"/>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j-ea"/>
                <a:cs typeface="+mj-cs"/>
              </a:rPr>
              <a:t>Les référents EMPLOI</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leau 2">
            <a:extLst>
              <a:ext uri="{FF2B5EF4-FFF2-40B4-BE49-F238E27FC236}">
                <a16:creationId xmlns:a16="http://schemas.microsoft.com/office/drawing/2014/main" id="{3041E83A-5908-40BF-B189-6930EDCE78A8}"/>
              </a:ext>
            </a:extLst>
          </p:cNvPr>
          <p:cNvGraphicFramePr>
            <a:graphicFrameLocks noGrp="1"/>
          </p:cNvGraphicFramePr>
          <p:nvPr/>
        </p:nvGraphicFramePr>
        <p:xfrm>
          <a:off x="791580" y="800706"/>
          <a:ext cx="7560840" cy="5256588"/>
        </p:xfrm>
        <a:graphic>
          <a:graphicData uri="http://schemas.openxmlformats.org/drawingml/2006/table">
            <a:tbl>
              <a:tblPr firstRow="1" firstCol="1" bandRow="1"/>
              <a:tblGrid>
                <a:gridCol w="2704819">
                  <a:extLst>
                    <a:ext uri="{9D8B030D-6E8A-4147-A177-3AD203B41FA5}">
                      <a16:colId xmlns:a16="http://schemas.microsoft.com/office/drawing/2014/main" val="1414994763"/>
                    </a:ext>
                  </a:extLst>
                </a:gridCol>
                <a:gridCol w="1364420">
                  <a:extLst>
                    <a:ext uri="{9D8B030D-6E8A-4147-A177-3AD203B41FA5}">
                      <a16:colId xmlns:a16="http://schemas.microsoft.com/office/drawing/2014/main" val="112996664"/>
                    </a:ext>
                  </a:extLst>
                </a:gridCol>
                <a:gridCol w="2704819">
                  <a:extLst>
                    <a:ext uri="{9D8B030D-6E8A-4147-A177-3AD203B41FA5}">
                      <a16:colId xmlns:a16="http://schemas.microsoft.com/office/drawing/2014/main" val="727441838"/>
                    </a:ext>
                  </a:extLst>
                </a:gridCol>
                <a:gridCol w="786782">
                  <a:extLst>
                    <a:ext uri="{9D8B030D-6E8A-4147-A177-3AD203B41FA5}">
                      <a16:colId xmlns:a16="http://schemas.microsoft.com/office/drawing/2014/main" val="2695115273"/>
                    </a:ext>
                  </a:extLst>
                </a:gridCol>
              </a:tblGrid>
              <a:tr h="389340">
                <a:tc gridSpan="4">
                  <a:txBody>
                    <a:bodyPr/>
                    <a:lstStyle/>
                    <a:p>
                      <a:pPr algn="ctr">
                        <a:lnSpc>
                          <a:spcPct val="107000"/>
                        </a:lnSpc>
                        <a:spcAft>
                          <a:spcPts val="800"/>
                        </a:spcAft>
                      </a:pPr>
                      <a:r>
                        <a:rPr lang="fr-FR" sz="1200" b="0"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Référents EMPLOI</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78368529"/>
                  </a:ext>
                </a:extLst>
              </a:tr>
              <a:tr h="747482">
                <a:tc>
                  <a:txBody>
                    <a:bodyPr/>
                    <a:lstStyle/>
                    <a:p>
                      <a:pPr algn="ctr">
                        <a:lnSpc>
                          <a:spcPct val="107000"/>
                        </a:lnSpc>
                        <a:spcAft>
                          <a:spcPts val="800"/>
                        </a:spcAft>
                      </a:pPr>
                      <a:r>
                        <a:rPr lang="fr-FR" sz="800" b="0"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Département</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Référent</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Adresse mail</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Code fiche         Le Compte ASSO</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834747"/>
                  </a:ext>
                </a:extLst>
              </a:tr>
              <a:tr h="294405">
                <a:tc>
                  <a:txBody>
                    <a:bodyPr/>
                    <a:lstStyle/>
                    <a:p>
                      <a:pPr algn="ctr">
                        <a:lnSpc>
                          <a:spcPct val="107000"/>
                        </a:lnSpc>
                        <a:spcAft>
                          <a:spcPts val="800"/>
                        </a:spcAft>
                      </a:pPr>
                      <a:r>
                        <a:rPr lang="fr-FR" sz="800" b="0" dirty="0">
                          <a:solidFill>
                            <a:srgbClr val="FFFFFF"/>
                          </a:solidFill>
                          <a:effectLst/>
                          <a:latin typeface="Marianne" panose="02000000000000000000" pitchFamily="2" charset="0"/>
                          <a:ea typeface="Times New Roman" panose="02020603050405020304" pitchFamily="18" charset="0"/>
                          <a:cs typeface="Arial" panose="020B0604020202020204" pitchFamily="34" charset="0"/>
                        </a:rPr>
                        <a:t>DRAJES</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07000"/>
                        </a:lnSpc>
                        <a:spcAft>
                          <a:spcPts val="800"/>
                        </a:spcAft>
                      </a:pPr>
                      <a:r>
                        <a:rPr lang="fr-FR" sz="800" b="0" dirty="0">
                          <a:solidFill>
                            <a:srgbClr val="FFFFFF"/>
                          </a:solidFill>
                          <a:effectLst/>
                          <a:latin typeface="Marianne" panose="02000000000000000000" pitchFamily="2" charset="0"/>
                          <a:ea typeface="Times New Roman" panose="02020603050405020304" pitchFamily="18" charset="0"/>
                          <a:cs typeface="Arial" panose="020B0604020202020204" pitchFamily="34" charset="0"/>
                        </a:rPr>
                        <a:t>Samuel ROUYER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07000"/>
                        </a:lnSpc>
                        <a:spcAft>
                          <a:spcPts val="800"/>
                        </a:spcAft>
                      </a:pPr>
                      <a:r>
                        <a:rPr lang="fr-FR" sz="800" b="0" u="sng" dirty="0">
                          <a:solidFill>
                            <a:schemeClr val="bg1"/>
                          </a:solidFill>
                          <a:effectLst/>
                          <a:latin typeface="Marianne" panose="02000000000000000000" pitchFamily="2"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samuel.rouyer@region-academique-grand-est.fr</a:t>
                      </a:r>
                      <a:endParaRPr lang="fr-FR" sz="9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07000"/>
                        </a:lnSpc>
                        <a:spcAft>
                          <a:spcPts val="800"/>
                        </a:spcAft>
                      </a:pPr>
                      <a:r>
                        <a:rPr lang="fr-FR" sz="800" b="0" dirty="0">
                          <a:solidFill>
                            <a:srgbClr val="FFFFFF"/>
                          </a:solidFill>
                          <a:effectLst/>
                          <a:latin typeface="Marianne" panose="02000000000000000000" pitchFamily="2" charset="0"/>
                          <a:ea typeface="Times New Roman" panose="02020603050405020304" pitchFamily="18" charset="0"/>
                          <a:cs typeface="Arial" panose="020B0604020202020204" pitchFamily="34" charset="0"/>
                        </a:rPr>
                        <a:t>129</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957640811"/>
                  </a:ext>
                </a:extLst>
              </a:tr>
              <a:tr h="294405">
                <a:tc>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ARDENNES</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Constance SEMBINI</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u="sng" dirty="0">
                          <a:effectLst/>
                          <a:latin typeface="Marianne" panose="02000000000000000000" pitchFamily="2" charset="0"/>
                          <a:ea typeface="Times New Roman" panose="02020603050405020304" pitchFamily="18" charset="0"/>
                          <a:cs typeface="Arial" panose="020B0604020202020204" pitchFamily="34" charset="0"/>
                          <a:hlinkClick r:id="rId4"/>
                        </a:rPr>
                        <a:t>constance.sembeni@ac-reims.fr</a:t>
                      </a:r>
                      <a:endParaRPr lang="fr-FR" sz="800" b="0" u="sng" dirty="0">
                        <a:effectLst/>
                        <a:latin typeface="Marianne" panose="02000000000000000000" pitchFamily="2" charset="0"/>
                        <a:ea typeface="Times New Roman" panose="02020603050405020304" pitchFamily="18" charset="0"/>
                        <a:cs typeface="Arial" panose="020B0604020202020204" pitchFamily="34"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130</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433093"/>
                  </a:ext>
                </a:extLst>
              </a:tr>
              <a:tr h="294167">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AUBE</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Alexis DEBOU</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u="sng"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hlinkClick r:id="rId5"/>
                        </a:rPr>
                        <a:t>Alexis.Debou@ac-reims.fr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131</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389459722"/>
                  </a:ext>
                </a:extLst>
              </a:tr>
              <a:tr h="294167">
                <a:tc rowSpan="2">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MARNE</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 Lucie LEFEVRE</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u="sng" dirty="0">
                          <a:effectLst/>
                          <a:latin typeface="Marianne" panose="02000000000000000000" pitchFamily="2" charset="0"/>
                          <a:ea typeface="Times New Roman" panose="02020603050405020304" pitchFamily="18" charset="0"/>
                          <a:cs typeface="Arial" panose="020B0604020202020204" pitchFamily="34" charset="0"/>
                          <a:hlinkClick r:id="rId6"/>
                        </a:rPr>
                        <a:t>lucie.lefevre@ac-reims.fr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132</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0237"/>
                  </a:ext>
                </a:extLst>
              </a:tr>
              <a:tr h="294167">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800" b="0" u="sng" dirty="0">
                          <a:effectLst/>
                          <a:latin typeface="Marianne" panose="02000000000000000000" pitchFamily="2" charset="0"/>
                          <a:ea typeface="Times New Roman" panose="02020603050405020304" pitchFamily="18" charset="0"/>
                          <a:cs typeface="Arial" panose="020B0604020202020204" pitchFamily="34" charset="0"/>
                          <a:hlinkClick r:id="rId7"/>
                        </a:rPr>
                        <a:t>ce.sdjes51.sports@ac-reims.fr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214900140"/>
                  </a:ext>
                </a:extLst>
              </a:tr>
              <a:tr h="294405">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HAUTE MARNE</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Frédéric WALCZAK </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u="sng"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hlinkClick r:id="rId8"/>
                        </a:rPr>
                        <a:t>frederic.walczak@ac-reims.fr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133</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812334582"/>
                  </a:ext>
                </a:extLst>
              </a:tr>
              <a:tr h="294167">
                <a:tc rowSpan="2">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MEURTHE-ET-MOSELLE</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Aurélie HOSTE </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u="sng">
                          <a:solidFill>
                            <a:srgbClr val="0563C1"/>
                          </a:solidFill>
                          <a:effectLst/>
                          <a:latin typeface="Marianne" panose="02000000000000000000" pitchFamily="2" charset="0"/>
                          <a:ea typeface="Times New Roman" panose="02020603050405020304" pitchFamily="18" charset="0"/>
                          <a:cs typeface="Arial" panose="020B0604020202020204" pitchFamily="34" charset="0"/>
                          <a:hlinkClick r:id="rId9"/>
                        </a:rPr>
                        <a:t>aurelie.hoste@ac-nancy-metz.fr</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134</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57311"/>
                  </a:ext>
                </a:extLst>
              </a:tr>
              <a:tr h="294405">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800" b="0" u="sng" dirty="0">
                          <a:effectLst/>
                          <a:latin typeface="Marianne" panose="02000000000000000000" pitchFamily="2" charset="0"/>
                          <a:ea typeface="Times New Roman" panose="02020603050405020304" pitchFamily="18" charset="0"/>
                          <a:cs typeface="Arial" panose="020B0604020202020204" pitchFamily="34" charset="0"/>
                          <a:hlinkClick r:id="rId10"/>
                        </a:rPr>
                        <a:t>ce.sdjes54.emploi-insertion@ac-nancy-metz.fr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640674354"/>
                  </a:ext>
                </a:extLst>
              </a:tr>
              <a:tr h="294167">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MEUSE</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Gilles LECLER </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u="sng"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hlinkClick r:id="rId11"/>
                        </a:rPr>
                        <a:t>gilles.lecler@ac-nancy-metz.fr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135</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674924761"/>
                  </a:ext>
                </a:extLst>
              </a:tr>
              <a:tr h="294405">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MOSELLE</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Marie José BRUNET </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u="sng" dirty="0">
                          <a:effectLst/>
                          <a:latin typeface="Marianne" panose="02000000000000000000" pitchFamily="2" charset="0"/>
                          <a:ea typeface="Times New Roman" panose="02020603050405020304" pitchFamily="18" charset="0"/>
                          <a:cs typeface="Arial" panose="020B0604020202020204" pitchFamily="34" charset="0"/>
                          <a:hlinkClick r:id="rId12"/>
                        </a:rPr>
                        <a:t>marie-jose.brunet@ac-nancy-metz.fr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136</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224312"/>
                  </a:ext>
                </a:extLst>
              </a:tr>
              <a:tr h="294167">
                <a:tc rowSpan="2">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BAS-RHIN</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France POUZOULET</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u="sng"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hlinkClick r:id="rId13"/>
                        </a:rPr>
                        <a:t>france.pouzoulet@ac-strasbourg.fr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137</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100079834"/>
                  </a:ext>
                </a:extLst>
              </a:tr>
              <a:tr h="294167">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800" b="0" u="sng"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hlinkClick r:id="rId14"/>
                        </a:rPr>
                        <a:t>sports.sdjes67@ac-strasbourg.fr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vMerge="1">
                  <a:txBody>
                    <a:bodyPr/>
                    <a:lstStyle/>
                    <a:p>
                      <a:endParaRPr lang="fr-FR"/>
                    </a:p>
                  </a:txBody>
                  <a:tcPr/>
                </a:tc>
                <a:extLst>
                  <a:ext uri="{0D108BD9-81ED-4DB2-BD59-A6C34878D82A}">
                    <a16:rowId xmlns:a16="http://schemas.microsoft.com/office/drawing/2014/main" val="3206683200"/>
                  </a:ext>
                </a:extLst>
              </a:tr>
              <a:tr h="294167">
                <a:tc>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HAUT RHIN</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Julien GAFF </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u="sng" dirty="0">
                          <a:effectLst/>
                          <a:latin typeface="Marianne" panose="02000000000000000000" pitchFamily="2" charset="0"/>
                          <a:ea typeface="Times New Roman" panose="02020603050405020304" pitchFamily="18" charset="0"/>
                          <a:cs typeface="Arial" panose="020B0604020202020204" pitchFamily="34" charset="0"/>
                          <a:hlinkClick r:id="rId15"/>
                        </a:rPr>
                        <a:t>Julien.Gaff@ac-strasbourg.fr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800" b="0">
                          <a:effectLst/>
                          <a:latin typeface="Marianne" panose="02000000000000000000" pitchFamily="2" charset="0"/>
                          <a:ea typeface="Times New Roman" panose="02020603050405020304" pitchFamily="18" charset="0"/>
                          <a:cs typeface="Arial" panose="020B0604020202020204" pitchFamily="34" charset="0"/>
                        </a:rPr>
                        <a:t>138</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654136"/>
                  </a:ext>
                </a:extLst>
              </a:tr>
              <a:tr h="294405">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VOSGES</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Jean Baptiste HENRIOT</a:t>
                      </a:r>
                      <a:endParaRPr lang="fr-FR" sz="900" b="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u="sng"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hlinkClick r:id="rId16"/>
                        </a:rPr>
                        <a:t>jean-baptiste.henriot@ac-nancy-metz.fr</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07000"/>
                        </a:lnSpc>
                        <a:spcAft>
                          <a:spcPts val="800"/>
                        </a:spcAft>
                      </a:pPr>
                      <a:r>
                        <a:rPr lang="fr-FR" sz="800" b="0" dirty="0">
                          <a:solidFill>
                            <a:srgbClr val="000000"/>
                          </a:solidFill>
                          <a:effectLst/>
                          <a:latin typeface="Marianne" panose="02000000000000000000" pitchFamily="2" charset="0"/>
                          <a:ea typeface="Times New Roman" panose="02020603050405020304" pitchFamily="18" charset="0"/>
                          <a:cs typeface="Arial" panose="020B0604020202020204" pitchFamily="34" charset="0"/>
                        </a:rPr>
                        <a:t>139</a:t>
                      </a:r>
                      <a:endParaRPr lang="fr-FR"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4870" marR="34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86675429"/>
                  </a:ext>
                </a:extLst>
              </a:tr>
            </a:tbl>
          </a:graphicData>
        </a:graphic>
      </p:graphicFrame>
      <p:sp>
        <p:nvSpPr>
          <p:cNvPr id="8" name="ZoneTexte 7">
            <a:extLst>
              <a:ext uri="{FF2B5EF4-FFF2-40B4-BE49-F238E27FC236}">
                <a16:creationId xmlns:a16="http://schemas.microsoft.com/office/drawing/2014/main" id="{AE81EABA-548B-4956-BEA5-E981D2DF8948}"/>
              </a:ext>
            </a:extLst>
          </p:cNvPr>
          <p:cNvSpPr txBox="1"/>
          <p:nvPr/>
        </p:nvSpPr>
        <p:spPr>
          <a:xfrm>
            <a:off x="593812" y="6174665"/>
            <a:ext cx="7992888" cy="47743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Marianne" panose="02000000000000000000" pitchFamily="2" charset="0"/>
                <a:ea typeface="Calibri" panose="020F0502020204030204" pitchFamily="34" charset="0"/>
                <a:cs typeface="Times New Roman" panose="02020603050405020304" pitchFamily="18" charset="0"/>
              </a:rPr>
              <a:t>Les demandes des comités régionaux/ligues doivent être faites auprès du référent régional ; les demandes des comités départementaux et des clubs auprès du référent départemental.</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370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gence nationale du spor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agence nationale du spor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429" y="131564"/>
            <a:ext cx="2049141" cy="100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B9313CAC-1A8A-43B9-9EBD-6C797A0D7B1C}"/>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9F1FE38F-CB5D-4ABF-BB1A-051103331C74}"/>
              </a:ext>
            </a:extLst>
          </p:cNvPr>
          <p:cNvSpPr txBox="1">
            <a:spLocks/>
          </p:cNvSpPr>
          <p:nvPr/>
        </p:nvSpPr>
        <p:spPr>
          <a:xfrm>
            <a:off x="-1" y="1329218"/>
            <a:ext cx="9144000" cy="3494074"/>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800" b="1" dirty="0">
                <a:solidFill>
                  <a:schemeClr val="bg1"/>
                </a:solidFill>
                <a:latin typeface="Marianne" panose="02000000000000000000" pitchFamily="50" charset="0"/>
              </a:rPr>
              <a:t>Questions / Réponses</a:t>
            </a:r>
          </a:p>
        </p:txBody>
      </p:sp>
      <p:pic>
        <p:nvPicPr>
          <p:cNvPr id="3" name="Image 2">
            <a:extLst>
              <a:ext uri="{FF2B5EF4-FFF2-40B4-BE49-F238E27FC236}">
                <a16:creationId xmlns:a16="http://schemas.microsoft.com/office/drawing/2014/main" id="{E73BA6F4-379A-4E6B-88C1-A5B470EAD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896" y="7937"/>
            <a:ext cx="1175103" cy="1138151"/>
          </a:xfrm>
          <a:prstGeom prst="rect">
            <a:avLst/>
          </a:prstGeom>
        </p:spPr>
      </p:pic>
      <p:pic>
        <p:nvPicPr>
          <p:cNvPr id="6" name="Image 5">
            <a:extLst>
              <a:ext uri="{FF2B5EF4-FFF2-40B4-BE49-F238E27FC236}">
                <a16:creationId xmlns:a16="http://schemas.microsoft.com/office/drawing/2014/main" id="{C465D69B-D18B-F398-E67B-8B4A99E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3809"/>
            <a:ext cx="1475656" cy="1315409"/>
          </a:xfrm>
          <a:prstGeom prst="rect">
            <a:avLst/>
          </a:prstGeom>
        </p:spPr>
      </p:pic>
    </p:spTree>
    <p:extLst>
      <p:ext uri="{BB962C8B-B14F-4D97-AF65-F5344CB8AC3E}">
        <p14:creationId xmlns:p14="http://schemas.microsoft.com/office/powerpoint/2010/main" val="42045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932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Activité physique et santé</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ZoneTexte 7">
            <a:extLst>
              <a:ext uri="{FF2B5EF4-FFF2-40B4-BE49-F238E27FC236}">
                <a16:creationId xmlns:a16="http://schemas.microsoft.com/office/drawing/2014/main" id="{295EE1E5-93A9-4E92-A500-8CFD5D57CF20}"/>
              </a:ext>
            </a:extLst>
          </p:cNvPr>
          <p:cNvSpPr txBox="1"/>
          <p:nvPr/>
        </p:nvSpPr>
        <p:spPr>
          <a:xfrm>
            <a:off x="341784" y="1432216"/>
            <a:ext cx="8496944" cy="2366545"/>
          </a:xfrm>
          <a:prstGeom prst="rect">
            <a:avLst/>
          </a:prstGeom>
          <a:noFill/>
        </p:spPr>
        <p:txBody>
          <a:bodyPr wrap="square" rtlCol="0">
            <a:spAutoFit/>
          </a:bodyPr>
          <a:lstStyle/>
          <a:p>
            <a:pPr algn="just">
              <a:lnSpc>
                <a:spcPct val="107000"/>
              </a:lnSpc>
              <a:spcAft>
                <a:spcPts val="800"/>
              </a:spcAft>
            </a:pPr>
            <a:r>
              <a:rPr lang="fr-FR" sz="2400" b="1" dirty="0">
                <a:solidFill>
                  <a:schemeClr val="tx2"/>
                </a:solidFill>
                <a:latin typeface="Marianne" panose="02000000000000000000" pitchFamily="50" charset="0"/>
                <a:ea typeface="Calibri" panose="020F0502020204030204" pitchFamily="34" charset="0"/>
              </a:rPr>
              <a:t>Structuration de parcours territoriaux sport santé</a:t>
            </a:r>
            <a:endParaRPr lang="fr-FR" sz="2400" dirty="0">
              <a:solidFill>
                <a:schemeClr val="tx2"/>
              </a:solidFill>
              <a:effectLst/>
              <a:latin typeface="Marianne" panose="02000000000000000000"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lang="fr-FR" dirty="0">
              <a:latin typeface="Marianne" panose="02000000000000000000" pitchFamily="50" charset="0"/>
              <a:ea typeface="Calibri" panose="020F0502020204030204" pitchFamily="34" charset="0"/>
              <a:cs typeface="Calibri" panose="020F0502020204030204" pitchFamily="34" charset="0"/>
            </a:endParaRPr>
          </a:p>
          <a:p>
            <a:pPr algn="just">
              <a:lnSpc>
                <a:spcPct val="107000"/>
              </a:lnSpc>
              <a:spcAft>
                <a:spcPts val="800"/>
              </a:spcAft>
            </a:pPr>
            <a:r>
              <a:rPr lang="en-US" b="1" dirty="0">
                <a:solidFill>
                  <a:srgbClr val="0E4F79"/>
                </a:solidFill>
                <a:latin typeface="Marianne" panose="02000000000000000000" pitchFamily="50" charset="0"/>
              </a:rPr>
              <a:t>But : </a:t>
            </a:r>
            <a:endParaRPr lang="en-US" dirty="0">
              <a:solidFill>
                <a:srgbClr val="163248"/>
              </a:solidFill>
              <a:latin typeface="Marianne" panose="02000000000000000000" pitchFamily="50" charset="0"/>
            </a:endParaRPr>
          </a:p>
          <a:p>
            <a:pPr algn="just">
              <a:lnSpc>
                <a:spcPct val="107000"/>
              </a:lnSpc>
              <a:spcAft>
                <a:spcPts val="800"/>
              </a:spcAft>
            </a:pPr>
            <a:r>
              <a:rPr lang="en-US" dirty="0">
                <a:solidFill>
                  <a:srgbClr val="163248"/>
                </a:solidFill>
                <a:latin typeface="Marianne" panose="02000000000000000000" pitchFamily="50" charset="0"/>
              </a:rPr>
              <a:t>Faire </a:t>
            </a:r>
            <a:r>
              <a:rPr lang="en-US" dirty="0" err="1">
                <a:solidFill>
                  <a:srgbClr val="163248"/>
                </a:solidFill>
                <a:latin typeface="Marianne" panose="02000000000000000000" pitchFamily="50" charset="0"/>
              </a:rPr>
              <a:t>émerger</a:t>
            </a:r>
            <a:r>
              <a:rPr lang="en-US" dirty="0">
                <a:solidFill>
                  <a:srgbClr val="163248"/>
                </a:solidFill>
                <a:latin typeface="Marianne" panose="02000000000000000000" pitchFamily="50" charset="0"/>
              </a:rPr>
              <a:t> </a:t>
            </a:r>
            <a:r>
              <a:rPr lang="en-US" dirty="0" err="1">
                <a:solidFill>
                  <a:srgbClr val="163248"/>
                </a:solidFill>
                <a:latin typeface="Marianne" panose="02000000000000000000" pitchFamily="50" charset="0"/>
              </a:rPr>
              <a:t>une</a:t>
            </a:r>
            <a:r>
              <a:rPr lang="en-US" dirty="0">
                <a:solidFill>
                  <a:srgbClr val="163248"/>
                </a:solidFill>
                <a:latin typeface="Marianne" panose="02000000000000000000" pitchFamily="50" charset="0"/>
              </a:rPr>
              <a:t> </a:t>
            </a:r>
            <a:r>
              <a:rPr lang="en-US" dirty="0" err="1">
                <a:solidFill>
                  <a:srgbClr val="163248"/>
                </a:solidFill>
                <a:latin typeface="Marianne" panose="02000000000000000000" pitchFamily="50" charset="0"/>
              </a:rPr>
              <a:t>offre</a:t>
            </a:r>
            <a:r>
              <a:rPr lang="en-US" dirty="0">
                <a:solidFill>
                  <a:srgbClr val="163248"/>
                </a:solidFill>
                <a:latin typeface="Marianne" panose="02000000000000000000" pitchFamily="50" charset="0"/>
              </a:rPr>
              <a:t> sport santé </a:t>
            </a:r>
            <a:r>
              <a:rPr lang="en-US" dirty="0" err="1">
                <a:solidFill>
                  <a:srgbClr val="163248"/>
                </a:solidFill>
                <a:latin typeface="Marianne" panose="02000000000000000000" pitchFamily="50" charset="0"/>
              </a:rPr>
              <a:t>lisible</a:t>
            </a:r>
            <a:r>
              <a:rPr lang="en-US" dirty="0">
                <a:solidFill>
                  <a:srgbClr val="163248"/>
                </a:solidFill>
                <a:latin typeface="Marianne" panose="02000000000000000000" pitchFamily="50" charset="0"/>
              </a:rPr>
              <a:t> et </a:t>
            </a:r>
            <a:r>
              <a:rPr lang="en-US" dirty="0" err="1">
                <a:solidFill>
                  <a:srgbClr val="163248"/>
                </a:solidFill>
                <a:latin typeface="Marianne" panose="02000000000000000000" pitchFamily="50" charset="0"/>
              </a:rPr>
              <a:t>coordonnée</a:t>
            </a:r>
            <a:r>
              <a:rPr lang="en-US" dirty="0">
                <a:solidFill>
                  <a:srgbClr val="163248"/>
                </a:solidFill>
                <a:latin typeface="Marianne" panose="02000000000000000000" pitchFamily="50" charset="0"/>
              </a:rPr>
              <a:t> dans les </a:t>
            </a:r>
            <a:r>
              <a:rPr lang="en-US" dirty="0" err="1">
                <a:solidFill>
                  <a:srgbClr val="163248"/>
                </a:solidFill>
                <a:latin typeface="Marianne" panose="02000000000000000000" pitchFamily="50" charset="0"/>
              </a:rPr>
              <a:t>territoires</a:t>
            </a:r>
            <a:r>
              <a:rPr lang="en-US" dirty="0">
                <a:solidFill>
                  <a:srgbClr val="163248"/>
                </a:solidFill>
                <a:latin typeface="Marianne" panose="02000000000000000000" pitchFamily="50" charset="0"/>
              </a:rPr>
              <a:t> </a:t>
            </a:r>
            <a:r>
              <a:rPr lang="en-US" dirty="0" err="1">
                <a:solidFill>
                  <a:srgbClr val="163248"/>
                </a:solidFill>
                <a:latin typeface="Marianne" panose="02000000000000000000" pitchFamily="50" charset="0"/>
              </a:rPr>
              <a:t>carencés</a:t>
            </a:r>
            <a:r>
              <a:rPr lang="en-US" dirty="0">
                <a:solidFill>
                  <a:srgbClr val="163248"/>
                </a:solidFill>
                <a:latin typeface="Marianne" panose="02000000000000000000" pitchFamily="50" charset="0"/>
              </a:rPr>
              <a:t>, </a:t>
            </a:r>
            <a:r>
              <a:rPr lang="en-US" dirty="0" err="1">
                <a:solidFill>
                  <a:srgbClr val="163248"/>
                </a:solidFill>
                <a:latin typeface="Marianne" panose="02000000000000000000" pitchFamily="50" charset="0"/>
              </a:rPr>
              <a:t>en</a:t>
            </a:r>
            <a:r>
              <a:rPr lang="en-US" dirty="0">
                <a:solidFill>
                  <a:srgbClr val="163248"/>
                </a:solidFill>
                <a:latin typeface="Marianne" panose="02000000000000000000" pitchFamily="50" charset="0"/>
              </a:rPr>
              <a:t> lien avec les </a:t>
            </a:r>
            <a:r>
              <a:rPr lang="en-US" dirty="0" err="1">
                <a:solidFill>
                  <a:srgbClr val="163248"/>
                </a:solidFill>
                <a:latin typeface="Marianne" panose="02000000000000000000" pitchFamily="50" charset="0"/>
              </a:rPr>
              <a:t>maisons</a:t>
            </a:r>
            <a:r>
              <a:rPr lang="en-US" dirty="0">
                <a:solidFill>
                  <a:srgbClr val="163248"/>
                </a:solidFill>
                <a:latin typeface="Marianne" panose="02000000000000000000" pitchFamily="50" charset="0"/>
              </a:rPr>
              <a:t> sport-santé.</a:t>
            </a:r>
            <a:endParaRPr lang="en-US" dirty="0">
              <a:latin typeface="Marianne" panose="02000000000000000000" pitchFamily="50" charset="0"/>
            </a:endParaRPr>
          </a:p>
          <a:p>
            <a:pPr algn="just">
              <a:lnSpc>
                <a:spcPct val="107000"/>
              </a:lnSpc>
              <a:spcAft>
                <a:spcPts val="800"/>
              </a:spcAft>
            </a:pPr>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p:txBody>
      </p:sp>
      <p:grpSp>
        <p:nvGrpSpPr>
          <p:cNvPr id="21" name="Groupe 20">
            <a:extLst>
              <a:ext uri="{FF2B5EF4-FFF2-40B4-BE49-F238E27FC236}">
                <a16:creationId xmlns:a16="http://schemas.microsoft.com/office/drawing/2014/main" id="{B05C52D1-6E79-9747-30B3-81DF99DFB09B}"/>
              </a:ext>
            </a:extLst>
          </p:cNvPr>
          <p:cNvGrpSpPr/>
          <p:nvPr/>
        </p:nvGrpSpPr>
        <p:grpSpPr>
          <a:xfrm>
            <a:off x="1035806" y="4008420"/>
            <a:ext cx="6825530" cy="1181345"/>
            <a:chOff x="1035806" y="4008420"/>
            <a:chExt cx="6825530" cy="1181345"/>
          </a:xfrm>
        </p:grpSpPr>
        <p:sp>
          <p:nvSpPr>
            <p:cNvPr id="7" name="Shape 8">
              <a:extLst>
                <a:ext uri="{FF2B5EF4-FFF2-40B4-BE49-F238E27FC236}">
                  <a16:creationId xmlns:a16="http://schemas.microsoft.com/office/drawing/2014/main" id="{6871104C-1433-554B-8B5B-09B8A84B483D}"/>
                </a:ext>
              </a:extLst>
            </p:cNvPr>
            <p:cNvSpPr/>
            <p:nvPr/>
          </p:nvSpPr>
          <p:spPr>
            <a:xfrm>
              <a:off x="1100880" y="4008420"/>
              <a:ext cx="1978456" cy="1181345"/>
            </a:xfrm>
            <a:prstGeom prst="roundRect">
              <a:avLst>
                <a:gd name="adj" fmla="val 5926"/>
              </a:avLst>
            </a:prstGeom>
            <a:solidFill>
              <a:srgbClr val="E5EEF5"/>
            </a:solidFill>
            <a:ln w="12700">
              <a:solidFill>
                <a:srgbClr val="E5EEF5">
                  <a:alpha val="0"/>
                </a:srgbClr>
              </a:solidFill>
              <a:prstDash val="solid"/>
            </a:ln>
            <a:effectLst>
              <a:outerShdw blurRad="19050" dist="12700" dir="2700000" algn="bl" rotWithShape="0">
                <a:srgbClr val="000000">
                  <a:alpha val="12000"/>
                </a:srgbClr>
              </a:outerShdw>
            </a:effectLst>
          </p:spPr>
          <p:txBody>
            <a:bodyPr/>
            <a:lstStyle/>
            <a:p>
              <a:endParaRPr lang="fr-FR"/>
            </a:p>
          </p:txBody>
        </p:sp>
        <p:sp>
          <p:nvSpPr>
            <p:cNvPr id="9" name="Text 9">
              <a:extLst>
                <a:ext uri="{FF2B5EF4-FFF2-40B4-BE49-F238E27FC236}">
                  <a16:creationId xmlns:a16="http://schemas.microsoft.com/office/drawing/2014/main" id="{90571DF4-D12D-8F81-4C3D-DEA871A03EFA}"/>
                </a:ext>
              </a:extLst>
            </p:cNvPr>
            <p:cNvSpPr/>
            <p:nvPr/>
          </p:nvSpPr>
          <p:spPr>
            <a:xfrm>
              <a:off x="1035806" y="4163868"/>
              <a:ext cx="1938656" cy="367530"/>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dirty="0">
                  <a:solidFill>
                    <a:srgbClr val="0E4F79"/>
                  </a:solidFill>
                  <a:latin typeface="Marianne" panose="02000000000000000000" pitchFamily="50" charset="0"/>
                  <a:ea typeface="Aptos Display" pitchFamily="34" charset="-122"/>
                  <a:cs typeface="Aptos Display" pitchFamily="34" charset="-120"/>
                </a:rPr>
                <a:t>95 000 €</a:t>
              </a:r>
              <a:endParaRPr lang="en-US" sz="2000" dirty="0">
                <a:latin typeface="Marianne" panose="02000000000000000000" pitchFamily="50" charset="0"/>
              </a:endParaRPr>
            </a:p>
          </p:txBody>
        </p:sp>
        <p:sp>
          <p:nvSpPr>
            <p:cNvPr id="11" name="Text 10">
              <a:extLst>
                <a:ext uri="{FF2B5EF4-FFF2-40B4-BE49-F238E27FC236}">
                  <a16:creationId xmlns:a16="http://schemas.microsoft.com/office/drawing/2014/main" id="{68A3A08B-D65F-9E79-206F-BFE4CD3D1E0A}"/>
                </a:ext>
              </a:extLst>
            </p:cNvPr>
            <p:cNvSpPr/>
            <p:nvPr/>
          </p:nvSpPr>
          <p:spPr>
            <a:xfrm>
              <a:off x="1120780" y="4630212"/>
              <a:ext cx="1938656" cy="306275"/>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250" dirty="0">
                  <a:solidFill>
                    <a:srgbClr val="163248"/>
                  </a:solidFill>
                  <a:latin typeface="Marianne" panose="02000000000000000000" pitchFamily="50" charset="0"/>
                  <a:ea typeface="Aptos" pitchFamily="34" charset="-122"/>
                  <a:cs typeface="Aptos" pitchFamily="34" charset="-120"/>
                </a:rPr>
                <a:t>enveloppe Grand Est 2026</a:t>
              </a:r>
              <a:endParaRPr lang="en-US" sz="1250" dirty="0">
                <a:latin typeface="Marianne" panose="02000000000000000000" pitchFamily="50" charset="0"/>
              </a:endParaRPr>
            </a:p>
          </p:txBody>
        </p:sp>
        <p:sp>
          <p:nvSpPr>
            <p:cNvPr id="12" name="Shape 11">
              <a:extLst>
                <a:ext uri="{FF2B5EF4-FFF2-40B4-BE49-F238E27FC236}">
                  <a16:creationId xmlns:a16="http://schemas.microsoft.com/office/drawing/2014/main" id="{3E5DDCE5-3160-ED59-5F8A-7F33665D924C}"/>
                </a:ext>
              </a:extLst>
            </p:cNvPr>
            <p:cNvSpPr/>
            <p:nvPr/>
          </p:nvSpPr>
          <p:spPr>
            <a:xfrm>
              <a:off x="3491880" y="4008420"/>
              <a:ext cx="1978456" cy="1181345"/>
            </a:xfrm>
            <a:prstGeom prst="roundRect">
              <a:avLst>
                <a:gd name="adj" fmla="val 5926"/>
              </a:avLst>
            </a:prstGeom>
            <a:solidFill>
              <a:srgbClr val="DCEFEF"/>
            </a:solidFill>
            <a:ln w="12700">
              <a:solidFill>
                <a:srgbClr val="DCEFEF">
                  <a:alpha val="0"/>
                </a:srgbClr>
              </a:solidFill>
              <a:prstDash val="solid"/>
            </a:ln>
            <a:effectLst>
              <a:outerShdw blurRad="19050" dist="12700" dir="2700000" algn="bl" rotWithShape="0">
                <a:srgbClr val="000000">
                  <a:alpha val="12000"/>
                </a:srgbClr>
              </a:outerShdw>
            </a:effectLst>
          </p:spPr>
          <p:txBody>
            <a:bodyPr/>
            <a:lstStyle/>
            <a:p>
              <a:endParaRPr lang="fr-FR"/>
            </a:p>
          </p:txBody>
        </p:sp>
        <p:sp>
          <p:nvSpPr>
            <p:cNvPr id="13" name="Text 12">
              <a:extLst>
                <a:ext uri="{FF2B5EF4-FFF2-40B4-BE49-F238E27FC236}">
                  <a16:creationId xmlns:a16="http://schemas.microsoft.com/office/drawing/2014/main" id="{04BA84BB-C506-C624-958F-C58B21220714}"/>
                </a:ext>
              </a:extLst>
            </p:cNvPr>
            <p:cNvSpPr/>
            <p:nvPr/>
          </p:nvSpPr>
          <p:spPr>
            <a:xfrm>
              <a:off x="3426806" y="4163868"/>
              <a:ext cx="1938656" cy="367530"/>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dirty="0">
                  <a:solidFill>
                    <a:srgbClr val="0E4F79"/>
                  </a:solidFill>
                  <a:latin typeface="Marianne" panose="02000000000000000000" pitchFamily="50" charset="0"/>
                  <a:ea typeface="Aptos Display" pitchFamily="34" charset="-122"/>
                  <a:cs typeface="Aptos Display" pitchFamily="34" charset="-120"/>
                </a:rPr>
                <a:t>31 mai 2026</a:t>
              </a:r>
              <a:endParaRPr lang="en-US" sz="2000" dirty="0">
                <a:latin typeface="Marianne" panose="02000000000000000000" pitchFamily="50" charset="0"/>
              </a:endParaRPr>
            </a:p>
          </p:txBody>
        </p:sp>
        <p:sp>
          <p:nvSpPr>
            <p:cNvPr id="14" name="Text 13">
              <a:extLst>
                <a:ext uri="{FF2B5EF4-FFF2-40B4-BE49-F238E27FC236}">
                  <a16:creationId xmlns:a16="http://schemas.microsoft.com/office/drawing/2014/main" id="{1880050B-A7A8-A2D5-AAE3-A8DFC498DEC5}"/>
                </a:ext>
              </a:extLst>
            </p:cNvPr>
            <p:cNvSpPr/>
            <p:nvPr/>
          </p:nvSpPr>
          <p:spPr>
            <a:xfrm>
              <a:off x="3504499" y="4630212"/>
              <a:ext cx="1938656" cy="306275"/>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250" dirty="0">
                  <a:solidFill>
                    <a:srgbClr val="163248"/>
                  </a:solidFill>
                  <a:latin typeface="Marianne" panose="02000000000000000000" pitchFamily="50" charset="0"/>
                  <a:ea typeface="Aptos" pitchFamily="34" charset="-122"/>
                  <a:cs typeface="Aptos" pitchFamily="34" charset="-120"/>
                </a:rPr>
                <a:t>date limite de dépôt</a:t>
              </a:r>
              <a:endParaRPr lang="en-US" sz="1250" dirty="0">
                <a:latin typeface="Marianne" panose="02000000000000000000" pitchFamily="50" charset="0"/>
              </a:endParaRPr>
            </a:p>
          </p:txBody>
        </p:sp>
        <p:sp>
          <p:nvSpPr>
            <p:cNvPr id="15" name="Shape 14">
              <a:extLst>
                <a:ext uri="{FF2B5EF4-FFF2-40B4-BE49-F238E27FC236}">
                  <a16:creationId xmlns:a16="http://schemas.microsoft.com/office/drawing/2014/main" id="{134C5B9B-8ADC-A16B-88A6-9F7AE9172E6E}"/>
                </a:ext>
              </a:extLst>
            </p:cNvPr>
            <p:cNvSpPr/>
            <p:nvPr/>
          </p:nvSpPr>
          <p:spPr>
            <a:xfrm>
              <a:off x="5882880" y="4008420"/>
              <a:ext cx="1978456" cy="1181345"/>
            </a:xfrm>
            <a:prstGeom prst="roundRect">
              <a:avLst>
                <a:gd name="adj" fmla="val 5926"/>
              </a:avLst>
            </a:prstGeom>
            <a:solidFill>
              <a:srgbClr val="EEF7DA"/>
            </a:solidFill>
            <a:ln w="12700">
              <a:solidFill>
                <a:srgbClr val="EEF7DA">
                  <a:alpha val="0"/>
                </a:srgbClr>
              </a:solidFill>
              <a:prstDash val="solid"/>
            </a:ln>
            <a:effectLst>
              <a:outerShdw blurRad="19050" dist="12700" dir="2700000" algn="bl" rotWithShape="0">
                <a:srgbClr val="000000">
                  <a:alpha val="12000"/>
                </a:srgbClr>
              </a:outerShdw>
            </a:effectLst>
          </p:spPr>
          <p:txBody>
            <a:bodyPr/>
            <a:lstStyle/>
            <a:p>
              <a:endParaRPr lang="fr-FR"/>
            </a:p>
          </p:txBody>
        </p:sp>
        <p:sp>
          <p:nvSpPr>
            <p:cNvPr id="16" name="Text 15">
              <a:extLst>
                <a:ext uri="{FF2B5EF4-FFF2-40B4-BE49-F238E27FC236}">
                  <a16:creationId xmlns:a16="http://schemas.microsoft.com/office/drawing/2014/main" id="{239A668C-07FD-701A-80F9-F2AE0A90591A}"/>
                </a:ext>
              </a:extLst>
            </p:cNvPr>
            <p:cNvSpPr/>
            <p:nvPr/>
          </p:nvSpPr>
          <p:spPr>
            <a:xfrm>
              <a:off x="5817806" y="4163868"/>
              <a:ext cx="1938656" cy="367530"/>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dirty="0">
                  <a:solidFill>
                    <a:srgbClr val="0E4F79"/>
                  </a:solidFill>
                  <a:latin typeface="Marianne" panose="02000000000000000000" pitchFamily="50" charset="0"/>
                  <a:ea typeface="Aptos Display" pitchFamily="34" charset="-122"/>
                  <a:cs typeface="Aptos Display" pitchFamily="34" charset="-120"/>
                </a:rPr>
                <a:t>1 500 €</a:t>
              </a:r>
              <a:endParaRPr lang="en-US" sz="2000" dirty="0">
                <a:latin typeface="Marianne" panose="02000000000000000000" pitchFamily="50" charset="0"/>
              </a:endParaRPr>
            </a:p>
          </p:txBody>
        </p:sp>
        <p:sp>
          <p:nvSpPr>
            <p:cNvPr id="17" name="Text 16">
              <a:extLst>
                <a:ext uri="{FF2B5EF4-FFF2-40B4-BE49-F238E27FC236}">
                  <a16:creationId xmlns:a16="http://schemas.microsoft.com/office/drawing/2014/main" id="{B1950244-DA12-EBAB-D7A1-45E720375317}"/>
                </a:ext>
              </a:extLst>
            </p:cNvPr>
            <p:cNvSpPr/>
            <p:nvPr/>
          </p:nvSpPr>
          <p:spPr>
            <a:xfrm>
              <a:off x="5902780" y="4630212"/>
              <a:ext cx="1938656" cy="306275"/>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250" dirty="0">
                  <a:solidFill>
                    <a:srgbClr val="163248"/>
                  </a:solidFill>
                  <a:latin typeface="Marianne" panose="02000000000000000000" pitchFamily="50" charset="0"/>
                  <a:ea typeface="Aptos" pitchFamily="34" charset="-122"/>
                  <a:cs typeface="Aptos" pitchFamily="34" charset="-120"/>
                </a:rPr>
                <a:t>seuil · 1 000 € en zone </a:t>
              </a:r>
              <a:r>
                <a:rPr lang="en-US" sz="1250" dirty="0" err="1">
                  <a:solidFill>
                    <a:srgbClr val="163248"/>
                  </a:solidFill>
                  <a:latin typeface="Marianne" panose="02000000000000000000" pitchFamily="50" charset="0"/>
                  <a:ea typeface="Aptos" pitchFamily="34" charset="-122"/>
                  <a:cs typeface="Aptos" pitchFamily="34" charset="-120"/>
                </a:rPr>
                <a:t>rurale</a:t>
              </a:r>
              <a:endParaRPr lang="en-US" sz="1250" dirty="0">
                <a:latin typeface="Marianne" panose="02000000000000000000" pitchFamily="50" charset="0"/>
              </a:endParaRPr>
            </a:p>
          </p:txBody>
        </p:sp>
      </p:grpSp>
      <p:sp>
        <p:nvSpPr>
          <p:cNvPr id="18" name="Text 17">
            <a:extLst>
              <a:ext uri="{FF2B5EF4-FFF2-40B4-BE49-F238E27FC236}">
                <a16:creationId xmlns:a16="http://schemas.microsoft.com/office/drawing/2014/main" id="{C3999D8A-EBAF-DC2C-03BD-2112DFF8A6C8}"/>
              </a:ext>
            </a:extLst>
          </p:cNvPr>
          <p:cNvSpPr/>
          <p:nvPr/>
        </p:nvSpPr>
        <p:spPr>
          <a:xfrm>
            <a:off x="2118632" y="5153190"/>
            <a:ext cx="5477703" cy="70005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buNone/>
            </a:pPr>
            <a:r>
              <a:rPr lang="en-US" sz="1500" b="1" dirty="0">
                <a:solidFill>
                  <a:srgbClr val="0E4F79"/>
                </a:solidFill>
                <a:latin typeface="Marianne" panose="02000000000000000000" pitchFamily="50" charset="0"/>
              </a:rPr>
              <a:t>Cibles territoriales prioritaires : QPV, ZRR et CRTE ruraux.</a:t>
            </a:r>
            <a:endParaRPr lang="en-US" sz="1500" dirty="0">
              <a:latin typeface="Marianne" panose="02000000000000000000" pitchFamily="50" charset="0"/>
            </a:endParaRPr>
          </a:p>
        </p:txBody>
      </p:sp>
      <p:sp>
        <p:nvSpPr>
          <p:cNvPr id="20" name="ZoneTexte 19">
            <a:extLst>
              <a:ext uri="{FF2B5EF4-FFF2-40B4-BE49-F238E27FC236}">
                <a16:creationId xmlns:a16="http://schemas.microsoft.com/office/drawing/2014/main" id="{604D546F-2D0F-3A92-B782-9614C3D67AF1}"/>
              </a:ext>
            </a:extLst>
          </p:cNvPr>
          <p:cNvSpPr txBox="1"/>
          <p:nvPr/>
        </p:nvSpPr>
        <p:spPr>
          <a:xfrm>
            <a:off x="467544" y="6085236"/>
            <a:ext cx="4591050" cy="553998"/>
          </a:xfrm>
          <a:prstGeom prst="rect">
            <a:avLst/>
          </a:prstGeom>
          <a:noFill/>
        </p:spPr>
        <p:txBody>
          <a:bodyPr wrap="square">
            <a:spAutoFit/>
          </a:bodyPr>
          <a:lstStyle/>
          <a:p>
            <a:r>
              <a:rPr lang="en-US" sz="1000" dirty="0">
                <a:solidFill>
                  <a:srgbClr val="0E4F79"/>
                </a:solidFill>
                <a:latin typeface="Marianne" panose="02000000000000000000" pitchFamily="50" charset="0"/>
              </a:rPr>
              <a:t>QPV : Quartiers </a:t>
            </a:r>
            <a:r>
              <a:rPr lang="en-US" sz="1000" dirty="0" err="1">
                <a:solidFill>
                  <a:srgbClr val="0E4F79"/>
                </a:solidFill>
                <a:latin typeface="Marianne" panose="02000000000000000000" pitchFamily="50" charset="0"/>
              </a:rPr>
              <a:t>prioritaires</a:t>
            </a:r>
            <a:r>
              <a:rPr lang="en-US" sz="1000" dirty="0">
                <a:solidFill>
                  <a:srgbClr val="0E4F79"/>
                </a:solidFill>
                <a:latin typeface="Marianne" panose="02000000000000000000" pitchFamily="50" charset="0"/>
              </a:rPr>
              <a:t> de la </a:t>
            </a:r>
            <a:r>
              <a:rPr lang="en-US" sz="1000" dirty="0" err="1">
                <a:solidFill>
                  <a:srgbClr val="0E4F79"/>
                </a:solidFill>
                <a:latin typeface="Marianne" panose="02000000000000000000" pitchFamily="50" charset="0"/>
              </a:rPr>
              <a:t>ville</a:t>
            </a:r>
            <a:endParaRPr lang="en-US" sz="1000" dirty="0">
              <a:solidFill>
                <a:srgbClr val="0E4F79"/>
              </a:solidFill>
              <a:latin typeface="Marianne" panose="02000000000000000000" pitchFamily="50" charset="0"/>
            </a:endParaRPr>
          </a:p>
          <a:p>
            <a:r>
              <a:rPr lang="en-US" sz="1000" dirty="0">
                <a:solidFill>
                  <a:srgbClr val="0E4F79"/>
                </a:solidFill>
                <a:latin typeface="Marianne" panose="02000000000000000000" pitchFamily="50" charset="0"/>
              </a:rPr>
              <a:t>ZRR : Zones de revitalization </a:t>
            </a:r>
            <a:r>
              <a:rPr lang="en-US" sz="1000" dirty="0" err="1">
                <a:solidFill>
                  <a:srgbClr val="0E4F79"/>
                </a:solidFill>
                <a:latin typeface="Marianne" panose="02000000000000000000" pitchFamily="50" charset="0"/>
              </a:rPr>
              <a:t>rurale</a:t>
            </a:r>
            <a:endParaRPr lang="en-US" sz="1000" dirty="0">
              <a:solidFill>
                <a:srgbClr val="0E4F79"/>
              </a:solidFill>
              <a:latin typeface="Marianne" panose="02000000000000000000" pitchFamily="50" charset="0"/>
            </a:endParaRPr>
          </a:p>
          <a:p>
            <a:r>
              <a:rPr lang="en-US" sz="1000" dirty="0">
                <a:solidFill>
                  <a:srgbClr val="0E4F79"/>
                </a:solidFill>
                <a:latin typeface="Marianne" panose="02000000000000000000" pitchFamily="50" charset="0"/>
              </a:rPr>
              <a:t>CRTE : </a:t>
            </a:r>
            <a:r>
              <a:rPr lang="fr-FR" sz="1000" dirty="0">
                <a:solidFill>
                  <a:srgbClr val="0E4F79"/>
                </a:solidFill>
                <a:latin typeface="Marianne" panose="02000000000000000000" pitchFamily="50" charset="0"/>
              </a:rPr>
              <a:t>Contrats pour la réussite de la transition écologique</a:t>
            </a:r>
          </a:p>
        </p:txBody>
      </p:sp>
      <p:pic>
        <p:nvPicPr>
          <p:cNvPr id="3" name="Image 2" descr="Une image contenant plein air, personne, chaussures, habits&#10;&#10;Le contenu généré par l’IA peut être incorrect.">
            <a:extLst>
              <a:ext uri="{FF2B5EF4-FFF2-40B4-BE49-F238E27FC236}">
                <a16:creationId xmlns:a16="http://schemas.microsoft.com/office/drawing/2014/main" id="{2E87B866-0C23-9EB3-8CF0-9909F55C6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99321"/>
            <a:ext cx="1187623" cy="1541383"/>
          </a:xfrm>
          <a:prstGeom prst="rect">
            <a:avLst/>
          </a:prstGeom>
        </p:spPr>
      </p:pic>
    </p:spTree>
    <p:extLst>
      <p:ext uri="{BB962C8B-B14F-4D97-AF65-F5344CB8AC3E}">
        <p14:creationId xmlns:p14="http://schemas.microsoft.com/office/powerpoint/2010/main" val="22500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932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Activité physique et santé</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ZoneTexte 7">
            <a:extLst>
              <a:ext uri="{FF2B5EF4-FFF2-40B4-BE49-F238E27FC236}">
                <a16:creationId xmlns:a16="http://schemas.microsoft.com/office/drawing/2014/main" id="{295EE1E5-93A9-4E92-A500-8CFD5D57CF20}"/>
              </a:ext>
            </a:extLst>
          </p:cNvPr>
          <p:cNvSpPr txBox="1"/>
          <p:nvPr/>
        </p:nvSpPr>
        <p:spPr>
          <a:xfrm>
            <a:off x="341784" y="1432216"/>
            <a:ext cx="8496944" cy="1144096"/>
          </a:xfrm>
          <a:prstGeom prst="rect">
            <a:avLst/>
          </a:prstGeom>
          <a:noFill/>
        </p:spPr>
        <p:txBody>
          <a:bodyPr wrap="square" rtlCol="0">
            <a:spAutoFit/>
          </a:bodyPr>
          <a:lstStyle/>
          <a:p>
            <a:pPr algn="just">
              <a:lnSpc>
                <a:spcPct val="107000"/>
              </a:lnSpc>
              <a:spcAft>
                <a:spcPts val="800"/>
              </a:spcAft>
            </a:pPr>
            <a:r>
              <a:rPr lang="fr-FR" sz="2400" b="1" dirty="0">
                <a:solidFill>
                  <a:schemeClr val="tx2"/>
                </a:solidFill>
                <a:latin typeface="Marianne" panose="02000000000000000000" pitchFamily="50" charset="0"/>
                <a:ea typeface="Calibri" panose="020F0502020204030204" pitchFamily="34" charset="0"/>
              </a:rPr>
              <a:t>Pourquoi cet appel à projets ?</a:t>
            </a:r>
            <a:endParaRPr lang="fr-FR" sz="2400" dirty="0">
              <a:solidFill>
                <a:schemeClr val="tx2"/>
              </a:solidFill>
              <a:effectLst/>
              <a:latin typeface="Marianne" panose="02000000000000000000" pitchFamily="50" charset="0"/>
              <a:ea typeface="Calibri" panose="020F0502020204030204" pitchFamily="34" charset="0"/>
              <a:cs typeface="Times New Roman" panose="02020603050405020304" pitchFamily="18" charset="0"/>
            </a:endParaRPr>
          </a:p>
          <a:p>
            <a:pPr algn="ctr"/>
            <a:r>
              <a:rPr lang="en-US" dirty="0">
                <a:solidFill>
                  <a:srgbClr val="163248"/>
                </a:solidFill>
                <a:latin typeface="Marianne" panose="02000000000000000000" pitchFamily="50" charset="0"/>
              </a:rPr>
              <a:t>La </a:t>
            </a:r>
            <a:r>
              <a:rPr lang="en-US" dirty="0" err="1">
                <a:solidFill>
                  <a:srgbClr val="163248"/>
                </a:solidFill>
                <a:latin typeface="Marianne" panose="02000000000000000000" pitchFamily="50" charset="0"/>
              </a:rPr>
              <a:t>stratégie</a:t>
            </a:r>
            <a:r>
              <a:rPr lang="en-US" dirty="0">
                <a:solidFill>
                  <a:srgbClr val="163248"/>
                </a:solidFill>
                <a:latin typeface="Marianne" panose="02000000000000000000" pitchFamily="50" charset="0"/>
              </a:rPr>
              <a:t> </a:t>
            </a:r>
            <a:r>
              <a:rPr lang="en-US" dirty="0" err="1">
                <a:solidFill>
                  <a:srgbClr val="163248"/>
                </a:solidFill>
                <a:latin typeface="Marianne" panose="02000000000000000000" pitchFamily="50" charset="0"/>
              </a:rPr>
              <a:t>nationale</a:t>
            </a:r>
            <a:r>
              <a:rPr lang="en-US" dirty="0">
                <a:solidFill>
                  <a:srgbClr val="163248"/>
                </a:solidFill>
                <a:latin typeface="Marianne" panose="02000000000000000000" pitchFamily="50" charset="0"/>
              </a:rPr>
              <a:t> sport-santé 2025–2030 fait de </a:t>
            </a:r>
            <a:r>
              <a:rPr lang="en-US" dirty="0" err="1">
                <a:solidFill>
                  <a:srgbClr val="163248"/>
                </a:solidFill>
                <a:latin typeface="Marianne" panose="02000000000000000000" pitchFamily="50" charset="0"/>
              </a:rPr>
              <a:t>l’activité</a:t>
            </a:r>
            <a:r>
              <a:rPr lang="en-US" dirty="0">
                <a:solidFill>
                  <a:srgbClr val="163248"/>
                </a:solidFill>
                <a:latin typeface="Marianne" panose="02000000000000000000" pitchFamily="50" charset="0"/>
              </a:rPr>
              <a:t> physique un levier de santé </a:t>
            </a:r>
            <a:r>
              <a:rPr lang="en-US" dirty="0" err="1">
                <a:solidFill>
                  <a:srgbClr val="163248"/>
                </a:solidFill>
                <a:latin typeface="Marianne" panose="02000000000000000000" pitchFamily="50" charset="0"/>
              </a:rPr>
              <a:t>publique</a:t>
            </a:r>
            <a:r>
              <a:rPr lang="en-US" dirty="0">
                <a:solidFill>
                  <a:srgbClr val="163248"/>
                </a:solidFill>
                <a:latin typeface="Marianne" panose="02000000000000000000" pitchFamily="50" charset="0"/>
              </a:rPr>
              <a:t> et de </a:t>
            </a:r>
            <a:r>
              <a:rPr lang="en-US" dirty="0" err="1">
                <a:solidFill>
                  <a:srgbClr val="163248"/>
                </a:solidFill>
                <a:latin typeface="Marianne" panose="02000000000000000000" pitchFamily="50" charset="0"/>
              </a:rPr>
              <a:t>cohésion</a:t>
            </a:r>
            <a:r>
              <a:rPr lang="en-US" dirty="0">
                <a:solidFill>
                  <a:srgbClr val="163248"/>
                </a:solidFill>
                <a:latin typeface="Marianne" panose="02000000000000000000" pitchFamily="50" charset="0"/>
              </a:rPr>
              <a:t> </a:t>
            </a:r>
            <a:r>
              <a:rPr lang="en-US" dirty="0" err="1">
                <a:solidFill>
                  <a:srgbClr val="163248"/>
                </a:solidFill>
                <a:latin typeface="Marianne" panose="02000000000000000000" pitchFamily="50" charset="0"/>
              </a:rPr>
              <a:t>territoriale</a:t>
            </a:r>
            <a:r>
              <a:rPr lang="en-US" dirty="0">
                <a:solidFill>
                  <a:srgbClr val="163248"/>
                </a:solidFill>
                <a:latin typeface="Marianne" panose="02000000000000000000" pitchFamily="50" charset="0"/>
              </a:rPr>
              <a:t>.</a:t>
            </a:r>
            <a:endParaRPr lang="en-US" dirty="0">
              <a:latin typeface="Marianne" panose="02000000000000000000" pitchFamily="50" charset="0"/>
            </a:endParaRPr>
          </a:p>
        </p:txBody>
      </p:sp>
      <p:grpSp>
        <p:nvGrpSpPr>
          <p:cNvPr id="26" name="Groupe 25">
            <a:extLst>
              <a:ext uri="{FF2B5EF4-FFF2-40B4-BE49-F238E27FC236}">
                <a16:creationId xmlns:a16="http://schemas.microsoft.com/office/drawing/2014/main" id="{7E109224-2082-5E0D-6430-3138A4BAF3DF}"/>
              </a:ext>
            </a:extLst>
          </p:cNvPr>
          <p:cNvGrpSpPr/>
          <p:nvPr/>
        </p:nvGrpSpPr>
        <p:grpSpPr>
          <a:xfrm>
            <a:off x="838910" y="3154817"/>
            <a:ext cx="7429671" cy="1570327"/>
            <a:chOff x="838910" y="3154817"/>
            <a:chExt cx="7429671" cy="1570327"/>
          </a:xfrm>
        </p:grpSpPr>
        <p:sp>
          <p:nvSpPr>
            <p:cNvPr id="3" name="Text 3">
              <a:extLst>
                <a:ext uri="{FF2B5EF4-FFF2-40B4-BE49-F238E27FC236}">
                  <a16:creationId xmlns:a16="http://schemas.microsoft.com/office/drawing/2014/main" id="{87FCF892-61CF-9BB3-27EB-A462F4DEBD22}"/>
                </a:ext>
              </a:extLst>
            </p:cNvPr>
            <p:cNvSpPr/>
            <p:nvPr/>
          </p:nvSpPr>
          <p:spPr>
            <a:xfrm>
              <a:off x="838910" y="3163993"/>
              <a:ext cx="1426464" cy="1561151"/>
            </a:xfrm>
            <a:prstGeom prst="roundRect">
              <a:avLst>
                <a:gd name="adj" fmla="val 3521"/>
              </a:avLst>
            </a:prstGeom>
            <a:solidFill>
              <a:srgbClr val="E5EEF5"/>
            </a:solidFill>
            <a:ln>
              <a:solidFill>
                <a:srgbClr val="E5EEF5">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0E4F79"/>
                  </a:solidFill>
                  <a:latin typeface="Marianne" panose="02000000000000000000" pitchFamily="50" charset="0"/>
                </a:rPr>
                <a:t>Prévention</a:t>
              </a:r>
              <a:r>
                <a:rPr lang="en-US" sz="1360" b="1" dirty="0">
                  <a:solidFill>
                    <a:srgbClr val="0E4F79"/>
                  </a:solidFill>
                  <a:latin typeface="Marianne" panose="02000000000000000000" pitchFamily="50" charset="0"/>
                </a:rPr>
                <a:t>
</a:t>
              </a:r>
              <a:endParaRPr lang="en-US" sz="1360" dirty="0">
                <a:latin typeface="Marianne" panose="02000000000000000000" pitchFamily="50" charset="0"/>
              </a:endParaRPr>
            </a:p>
            <a:p>
              <a:pPr marL="0" indent="0" algn="ctr">
                <a:buNone/>
              </a:pPr>
              <a:r>
                <a:rPr lang="en-US" sz="1360" dirty="0">
                  <a:solidFill>
                    <a:srgbClr val="163248"/>
                  </a:solidFill>
                  <a:latin typeface="Marianne" panose="02000000000000000000" pitchFamily="50" charset="0"/>
                </a:rPr>
                <a:t>agir avant la maladie</a:t>
              </a:r>
              <a:endParaRPr lang="en-US" sz="1360" dirty="0">
                <a:latin typeface="Marianne" panose="02000000000000000000" pitchFamily="50" charset="0"/>
              </a:endParaRPr>
            </a:p>
          </p:txBody>
        </p:sp>
        <p:sp>
          <p:nvSpPr>
            <p:cNvPr id="5" name="Text 4">
              <a:extLst>
                <a:ext uri="{FF2B5EF4-FFF2-40B4-BE49-F238E27FC236}">
                  <a16:creationId xmlns:a16="http://schemas.microsoft.com/office/drawing/2014/main" id="{770C937C-F651-7870-8317-6A12959385AB}"/>
                </a:ext>
              </a:extLst>
            </p:cNvPr>
            <p:cNvSpPr/>
            <p:nvPr/>
          </p:nvSpPr>
          <p:spPr>
            <a:xfrm>
              <a:off x="2473022" y="3670631"/>
              <a:ext cx="137641" cy="273938"/>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600" b="1" dirty="0">
                  <a:solidFill>
                    <a:srgbClr val="AAB8C4"/>
                  </a:solidFill>
                </a:rPr>
                <a:t>›</a:t>
              </a:r>
              <a:endParaRPr lang="en-US" sz="2600" dirty="0"/>
            </a:p>
          </p:txBody>
        </p:sp>
        <p:sp>
          <p:nvSpPr>
            <p:cNvPr id="6" name="Text 5">
              <a:extLst>
                <a:ext uri="{FF2B5EF4-FFF2-40B4-BE49-F238E27FC236}">
                  <a16:creationId xmlns:a16="http://schemas.microsoft.com/office/drawing/2014/main" id="{15F4FDB6-8075-D6CE-9E9B-DB970C6D712C}"/>
                </a:ext>
              </a:extLst>
            </p:cNvPr>
            <p:cNvSpPr/>
            <p:nvPr/>
          </p:nvSpPr>
          <p:spPr>
            <a:xfrm>
              <a:off x="2840963" y="3163993"/>
              <a:ext cx="1426464" cy="1561151"/>
            </a:xfrm>
            <a:prstGeom prst="roundRect">
              <a:avLst>
                <a:gd name="adj" fmla="val 3521"/>
              </a:avLst>
            </a:prstGeom>
            <a:solidFill>
              <a:srgbClr val="DCEFEF"/>
            </a:solidFill>
            <a:ln>
              <a:solidFill>
                <a:srgbClr val="DCEFEF">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0E4F79"/>
                  </a:solidFill>
                  <a:latin typeface="Marianne" panose="02000000000000000000" pitchFamily="50" charset="0"/>
                </a:rPr>
                <a:t>Inégalités</a:t>
              </a:r>
              <a:r>
                <a:rPr lang="en-US" sz="1360" b="1" dirty="0">
                  <a:solidFill>
                    <a:srgbClr val="0E4F79"/>
                  </a:solidFill>
                  <a:latin typeface="Marianne" panose="02000000000000000000" pitchFamily="50" charset="0"/>
                </a:rPr>
                <a:t>
</a:t>
              </a:r>
              <a:endParaRPr lang="en-US" sz="1360" dirty="0">
                <a:latin typeface="Marianne" panose="02000000000000000000" pitchFamily="50" charset="0"/>
              </a:endParaRPr>
            </a:p>
            <a:p>
              <a:pPr marL="0" indent="0" algn="ctr">
                <a:buNone/>
              </a:pPr>
              <a:r>
                <a:rPr lang="en-US" sz="1360" dirty="0">
                  <a:solidFill>
                    <a:srgbClr val="163248"/>
                  </a:solidFill>
                  <a:latin typeface="Marianne" panose="02000000000000000000" pitchFamily="50" charset="0"/>
                </a:rPr>
                <a:t>réduire les écarts sociaux et territoriaux</a:t>
              </a:r>
              <a:endParaRPr lang="en-US" sz="1360" dirty="0">
                <a:latin typeface="Marianne" panose="02000000000000000000" pitchFamily="50" charset="0"/>
              </a:endParaRPr>
            </a:p>
          </p:txBody>
        </p:sp>
        <p:sp>
          <p:nvSpPr>
            <p:cNvPr id="19" name="Text 6">
              <a:extLst>
                <a:ext uri="{FF2B5EF4-FFF2-40B4-BE49-F238E27FC236}">
                  <a16:creationId xmlns:a16="http://schemas.microsoft.com/office/drawing/2014/main" id="{E0D8C27E-0FAA-F55C-A7CF-8923E107A95C}"/>
                </a:ext>
              </a:extLst>
            </p:cNvPr>
            <p:cNvSpPr/>
            <p:nvPr/>
          </p:nvSpPr>
          <p:spPr>
            <a:xfrm>
              <a:off x="4475075" y="3670631"/>
              <a:ext cx="137641" cy="273938"/>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600" b="1" dirty="0">
                  <a:solidFill>
                    <a:srgbClr val="AAB8C4"/>
                  </a:solidFill>
                </a:rPr>
                <a:t>›</a:t>
              </a:r>
              <a:endParaRPr lang="en-US" sz="2600" dirty="0"/>
            </a:p>
          </p:txBody>
        </p:sp>
        <p:sp>
          <p:nvSpPr>
            <p:cNvPr id="21" name="Text 7">
              <a:extLst>
                <a:ext uri="{FF2B5EF4-FFF2-40B4-BE49-F238E27FC236}">
                  <a16:creationId xmlns:a16="http://schemas.microsoft.com/office/drawing/2014/main" id="{E714B4CE-5B47-A6A5-D413-BA189B52019E}"/>
                </a:ext>
              </a:extLst>
            </p:cNvPr>
            <p:cNvSpPr/>
            <p:nvPr/>
          </p:nvSpPr>
          <p:spPr>
            <a:xfrm>
              <a:off x="4860032" y="3163993"/>
              <a:ext cx="1426464" cy="1561151"/>
            </a:xfrm>
            <a:prstGeom prst="roundRect">
              <a:avLst>
                <a:gd name="adj" fmla="val 3521"/>
              </a:avLst>
            </a:prstGeom>
            <a:solidFill>
              <a:srgbClr val="EEF7DA"/>
            </a:solidFill>
            <a:ln>
              <a:solidFill>
                <a:srgbClr val="EEF7DA">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0E4F79"/>
                  </a:solidFill>
                  <a:latin typeface="Marianne" panose="02000000000000000000" pitchFamily="50" charset="0"/>
                </a:rPr>
                <a:t>Qualité de vie</a:t>
              </a:r>
              <a:r>
                <a:rPr lang="en-US" sz="1360" b="1" dirty="0">
                  <a:solidFill>
                    <a:srgbClr val="0E4F79"/>
                  </a:solidFill>
                  <a:latin typeface="Marianne" panose="02000000000000000000" pitchFamily="50" charset="0"/>
                </a:rPr>
                <a:t>
</a:t>
              </a:r>
              <a:endParaRPr lang="en-US" sz="1360" dirty="0">
                <a:latin typeface="Marianne" panose="02000000000000000000" pitchFamily="50" charset="0"/>
              </a:endParaRPr>
            </a:p>
            <a:p>
              <a:pPr marL="0" indent="0" algn="ctr">
                <a:buNone/>
              </a:pPr>
              <a:r>
                <a:rPr lang="en-US" sz="1360" dirty="0">
                  <a:solidFill>
                    <a:srgbClr val="163248"/>
                  </a:solidFill>
                  <a:latin typeface="Marianne" panose="02000000000000000000" pitchFamily="50" charset="0"/>
                </a:rPr>
                <a:t>améliorer le bien-être physique, mental et </a:t>
              </a:r>
              <a:r>
                <a:rPr lang="en-US" sz="1360" dirty="0" err="1">
                  <a:solidFill>
                    <a:srgbClr val="163248"/>
                  </a:solidFill>
                  <a:latin typeface="Marianne" panose="02000000000000000000" pitchFamily="50" charset="0"/>
                </a:rPr>
                <a:t>cognitif</a:t>
              </a:r>
              <a:endParaRPr lang="en-US" sz="1360" dirty="0">
                <a:latin typeface="Marianne" panose="02000000000000000000" pitchFamily="50" charset="0"/>
              </a:endParaRPr>
            </a:p>
          </p:txBody>
        </p:sp>
        <p:sp>
          <p:nvSpPr>
            <p:cNvPr id="22" name="Text 8">
              <a:extLst>
                <a:ext uri="{FF2B5EF4-FFF2-40B4-BE49-F238E27FC236}">
                  <a16:creationId xmlns:a16="http://schemas.microsoft.com/office/drawing/2014/main" id="{84B1C430-8C7E-1F0A-6028-15CD11F1D6AE}"/>
                </a:ext>
              </a:extLst>
            </p:cNvPr>
            <p:cNvSpPr/>
            <p:nvPr/>
          </p:nvSpPr>
          <p:spPr>
            <a:xfrm>
              <a:off x="6494144" y="3670631"/>
              <a:ext cx="137641" cy="273938"/>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600" b="1" dirty="0">
                  <a:solidFill>
                    <a:srgbClr val="AAB8C4"/>
                  </a:solidFill>
                </a:rPr>
                <a:t>›</a:t>
              </a:r>
              <a:endParaRPr lang="en-US" sz="2600" dirty="0"/>
            </a:p>
          </p:txBody>
        </p:sp>
        <p:sp>
          <p:nvSpPr>
            <p:cNvPr id="23" name="Text 9">
              <a:extLst>
                <a:ext uri="{FF2B5EF4-FFF2-40B4-BE49-F238E27FC236}">
                  <a16:creationId xmlns:a16="http://schemas.microsoft.com/office/drawing/2014/main" id="{F5C6E048-6661-4516-A2C8-10C214FF964A}"/>
                </a:ext>
              </a:extLst>
            </p:cNvPr>
            <p:cNvSpPr/>
            <p:nvPr/>
          </p:nvSpPr>
          <p:spPr>
            <a:xfrm>
              <a:off x="6842117" y="3154817"/>
              <a:ext cx="1426464" cy="1561151"/>
            </a:xfrm>
            <a:prstGeom prst="roundRect">
              <a:avLst>
                <a:gd name="adj" fmla="val 3521"/>
              </a:avLst>
            </a:prstGeom>
            <a:solidFill>
              <a:srgbClr val="F2EEE5"/>
            </a:solidFill>
            <a:ln>
              <a:solidFill>
                <a:srgbClr val="F2EEE5">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0E4F79"/>
                  </a:solidFill>
                  <a:latin typeface="Marianne" panose="02000000000000000000" pitchFamily="50" charset="0"/>
                </a:rPr>
                <a:t>Parcours de soins
</a:t>
              </a:r>
              <a:endParaRPr lang="en-US" sz="1600" dirty="0">
                <a:latin typeface="Marianne" panose="02000000000000000000" pitchFamily="50" charset="0"/>
              </a:endParaRPr>
            </a:p>
            <a:p>
              <a:pPr marL="0" indent="0" algn="ctr">
                <a:buNone/>
              </a:pPr>
              <a:r>
                <a:rPr lang="en-US" sz="1360" dirty="0">
                  <a:solidFill>
                    <a:srgbClr val="163248"/>
                  </a:solidFill>
                  <a:latin typeface="Marianne" panose="02000000000000000000" pitchFamily="50" charset="0"/>
                </a:rPr>
                <a:t>compléter les prises en charge existantes</a:t>
              </a:r>
              <a:endParaRPr lang="en-US" sz="1360" dirty="0">
                <a:latin typeface="Marianne" panose="02000000000000000000" pitchFamily="50" charset="0"/>
              </a:endParaRPr>
            </a:p>
          </p:txBody>
        </p:sp>
      </p:grpSp>
      <p:sp>
        <p:nvSpPr>
          <p:cNvPr id="24" name="Text 10">
            <a:extLst>
              <a:ext uri="{FF2B5EF4-FFF2-40B4-BE49-F238E27FC236}">
                <a16:creationId xmlns:a16="http://schemas.microsoft.com/office/drawing/2014/main" id="{458F94FC-8A65-CB0C-F36B-2E6E91BEF446}"/>
              </a:ext>
            </a:extLst>
          </p:cNvPr>
          <p:cNvSpPr/>
          <p:nvPr/>
        </p:nvSpPr>
        <p:spPr>
          <a:xfrm>
            <a:off x="624816" y="5402887"/>
            <a:ext cx="7975800" cy="749808"/>
          </a:xfrm>
          <a:prstGeom prst="roundRect">
            <a:avLst>
              <a:gd name="adj" fmla="val 6098"/>
            </a:avLst>
          </a:prstGeom>
          <a:solidFill>
            <a:srgbClr val="0E4F79"/>
          </a:solidFill>
          <a:ln>
            <a:solidFill>
              <a:srgbClr val="0E4F79">
                <a:alpha val="0"/>
              </a:srgbClr>
            </a:solidFill>
          </a:ln>
        </p:spPr>
        <p:txBody>
          <a:bodyPr wrap="square" lIns="1524" tIns="1524" rIns="1524" bIns="1524"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20" dirty="0" err="1">
                <a:solidFill>
                  <a:srgbClr val="FFFFFF"/>
                </a:solidFill>
                <a:latin typeface="Marianne" panose="02000000000000000000" pitchFamily="50" charset="0"/>
              </a:rPr>
              <a:t>Effets</a:t>
            </a:r>
            <a:r>
              <a:rPr lang="en-US" sz="1620" dirty="0">
                <a:solidFill>
                  <a:srgbClr val="FFFFFF"/>
                </a:solidFill>
                <a:latin typeface="Marianne" panose="02000000000000000000" pitchFamily="50" charset="0"/>
              </a:rPr>
              <a:t> </a:t>
            </a:r>
            <a:r>
              <a:rPr lang="en-US" sz="1620" dirty="0" err="1">
                <a:solidFill>
                  <a:srgbClr val="FFFFFF"/>
                </a:solidFill>
                <a:latin typeface="Marianne" panose="02000000000000000000" pitchFamily="50" charset="0"/>
              </a:rPr>
              <a:t>attendus</a:t>
            </a:r>
            <a:r>
              <a:rPr lang="en-US" sz="1620" dirty="0">
                <a:solidFill>
                  <a:srgbClr val="FFFFFF"/>
                </a:solidFill>
                <a:latin typeface="Marianne" panose="02000000000000000000" pitchFamily="50" charset="0"/>
              </a:rPr>
              <a:t> : une offre territoriale plus lisible, mieux repérée, coordonnée avec les </a:t>
            </a:r>
            <a:r>
              <a:rPr lang="en-US" sz="1620" dirty="0" err="1">
                <a:solidFill>
                  <a:srgbClr val="FFFFFF"/>
                </a:solidFill>
                <a:latin typeface="Marianne" panose="02000000000000000000" pitchFamily="50" charset="0"/>
              </a:rPr>
              <a:t>maisons</a:t>
            </a:r>
            <a:r>
              <a:rPr lang="en-US" sz="1620" dirty="0">
                <a:solidFill>
                  <a:srgbClr val="FFFFFF"/>
                </a:solidFill>
                <a:latin typeface="Marianne" panose="02000000000000000000" pitchFamily="50" charset="0"/>
              </a:rPr>
              <a:t> sport santé et articulée avec les parcours existants (notamment Prescri’mouv).</a:t>
            </a:r>
            <a:endParaRPr lang="en-US" sz="1620" dirty="0">
              <a:latin typeface="Marianne" panose="02000000000000000000" pitchFamily="50" charset="0"/>
            </a:endParaRPr>
          </a:p>
        </p:txBody>
      </p:sp>
      <p:sp>
        <p:nvSpPr>
          <p:cNvPr id="25" name="Slide Number Placeholder 0">
            <a:extLst>
              <a:ext uri="{FF2B5EF4-FFF2-40B4-BE49-F238E27FC236}">
                <a16:creationId xmlns:a16="http://schemas.microsoft.com/office/drawing/2014/main" id="{0A6D7581-B366-945E-CB95-50079E4B91EF}"/>
              </a:ext>
            </a:extLst>
          </p:cNvPr>
          <p:cNvSpPr>
            <a:spLocks noGrp="1"/>
          </p:cNvSpPr>
          <p:nvPr/>
        </p:nvSpPr>
        <p:spPr>
          <a:xfrm>
            <a:off x="10085832" y="7215776"/>
            <a:ext cx="800000" cy="300000"/>
          </a:xfrm>
          <a:prstGeom prst="rect">
            <a:avLst/>
          </a:prstGeom>
          <a:extLst>
            <a:ext uri="{C572A759-6A51-4108-AA02-DFA0A04FC94B}">
              <ma14:wrappingTextBoxFlag xmlns="" xmlns:ma14="http://schemas.microsoft.com/office/mac/drawingml/2011/main" xmlns:lc="http://schemas.openxmlformats.org/drawingml/2006/lockedCanvas" val="0"/>
            </a:ext>
          </a:extLst>
        </p:spPr>
        <p:txBody>
          <a:bodyPr/>
          <a:lstStyle>
            <a:lvl1pPr marL="0" algn="l" defTabSz="914400" rtl="0" eaLnBrk="1" latinLnBrk="0" hangingPunct="1">
              <a:defRPr sz="1000" kern="1200">
                <a:solidFill>
                  <a:srgbClr val="FFFFFF"/>
                </a:solidFill>
                <a:latin typeface="Aptos"/>
                <a:ea typeface="Aptos"/>
                <a:cs typeface="Apto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7021451-1387-4CA6-816F-3879F97B5CBC}" type="slidenum">
              <a:rPr lang="en-US" b="0"/>
              <a:pPr algn="ctr"/>
              <a:t>7</a:t>
            </a:fld>
            <a:endParaRPr lang="en-US"/>
          </a:p>
        </p:txBody>
      </p:sp>
      <p:pic>
        <p:nvPicPr>
          <p:cNvPr id="7" name="Image 6" descr="Une image contenant Équilibre, Condition physique, yoga, joint&#10;&#10;Le contenu généré par l’IA peut être incorrect.">
            <a:extLst>
              <a:ext uri="{FF2B5EF4-FFF2-40B4-BE49-F238E27FC236}">
                <a16:creationId xmlns:a16="http://schemas.microsoft.com/office/drawing/2014/main" id="{1149EC57-93C0-1B01-24F9-C84829FFE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745" y="597905"/>
            <a:ext cx="1907704" cy="1090117"/>
          </a:xfrm>
          <a:prstGeom prst="rect">
            <a:avLst/>
          </a:prstGeom>
        </p:spPr>
      </p:pic>
    </p:spTree>
    <p:extLst>
      <p:ext uri="{BB962C8B-B14F-4D97-AF65-F5344CB8AC3E}">
        <p14:creationId xmlns:p14="http://schemas.microsoft.com/office/powerpoint/2010/main" val="343596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932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Activité physique et santé</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8" name="ZoneTexte 7">
            <a:extLst>
              <a:ext uri="{FF2B5EF4-FFF2-40B4-BE49-F238E27FC236}">
                <a16:creationId xmlns:a16="http://schemas.microsoft.com/office/drawing/2014/main" id="{295EE1E5-93A9-4E92-A500-8CFD5D57CF20}"/>
              </a:ext>
            </a:extLst>
          </p:cNvPr>
          <p:cNvSpPr txBox="1"/>
          <p:nvPr/>
        </p:nvSpPr>
        <p:spPr>
          <a:xfrm>
            <a:off x="341784" y="1432216"/>
            <a:ext cx="8496944" cy="470000"/>
          </a:xfrm>
          <a:prstGeom prst="rect">
            <a:avLst/>
          </a:prstGeom>
          <a:noFill/>
        </p:spPr>
        <p:txBody>
          <a:bodyPr wrap="square" rtlCol="0">
            <a:spAutoFit/>
          </a:bodyPr>
          <a:lstStyle/>
          <a:p>
            <a:pPr algn="just">
              <a:lnSpc>
                <a:spcPct val="107000"/>
              </a:lnSpc>
              <a:spcAft>
                <a:spcPts val="800"/>
              </a:spcAft>
            </a:pPr>
            <a:r>
              <a:rPr lang="fr-FR" sz="2400" b="1" dirty="0">
                <a:solidFill>
                  <a:schemeClr val="tx2"/>
                </a:solidFill>
                <a:latin typeface="Marianne" panose="02000000000000000000" pitchFamily="50" charset="0"/>
                <a:ea typeface="Calibri" panose="020F0502020204030204" pitchFamily="34" charset="0"/>
              </a:rPr>
              <a:t>Deux niveaux d’intervention</a:t>
            </a:r>
            <a:endParaRPr lang="fr-FR" sz="2400" dirty="0">
              <a:solidFill>
                <a:schemeClr val="tx2"/>
              </a:solidFill>
              <a:effectLst/>
              <a:latin typeface="Marianne" panose="02000000000000000000" pitchFamily="50" charset="0"/>
              <a:ea typeface="Calibri" panose="020F0502020204030204" pitchFamily="34" charset="0"/>
              <a:cs typeface="Times New Roman" panose="02020603050405020304" pitchFamily="18" charset="0"/>
            </a:endParaRPr>
          </a:p>
        </p:txBody>
      </p:sp>
      <p:sp>
        <p:nvSpPr>
          <p:cNvPr id="25" name="Slide Number Placeholder 0">
            <a:extLst>
              <a:ext uri="{FF2B5EF4-FFF2-40B4-BE49-F238E27FC236}">
                <a16:creationId xmlns:a16="http://schemas.microsoft.com/office/drawing/2014/main" id="{0A6D7581-B366-945E-CB95-50079E4B91EF}"/>
              </a:ext>
            </a:extLst>
          </p:cNvPr>
          <p:cNvSpPr>
            <a:spLocks noGrp="1"/>
          </p:cNvSpPr>
          <p:nvPr/>
        </p:nvSpPr>
        <p:spPr>
          <a:xfrm>
            <a:off x="10085832" y="7215776"/>
            <a:ext cx="800000" cy="300000"/>
          </a:xfrm>
          <a:prstGeom prst="rect">
            <a:avLst/>
          </a:prstGeom>
          <a:extLst>
            <a:ext uri="{C572A759-6A51-4108-AA02-DFA0A04FC94B}">
              <ma14:wrappingTextBoxFlag xmlns:lc="http://schemas.openxmlformats.org/drawingml/2006/lockedCanvas" xmlns:ma14="http://schemas.microsoft.com/office/mac/drawingml/2011/main" xmlns="" val="0"/>
            </a:ext>
          </a:extLst>
        </p:spPr>
        <p:txBody>
          <a:bodyPr/>
          <a:lstStyle>
            <a:lvl1pPr marL="0" algn="l" defTabSz="914400" rtl="0" eaLnBrk="1" latinLnBrk="0" hangingPunct="1">
              <a:defRPr sz="1000" kern="1200">
                <a:solidFill>
                  <a:srgbClr val="FFFFFF"/>
                </a:solidFill>
                <a:latin typeface="Aptos"/>
                <a:ea typeface="Aptos"/>
                <a:cs typeface="Apto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7021451-1387-4CA6-816F-3879F97B5CBC}" type="slidenum">
              <a:rPr lang="en-US" b="0">
                <a:latin typeface="Marianne" panose="02000000000000000000" pitchFamily="50" charset="0"/>
              </a:rPr>
              <a:pPr algn="ctr"/>
              <a:t>8</a:t>
            </a:fld>
            <a:endParaRPr lang="en-US">
              <a:latin typeface="Marianne" panose="02000000000000000000" pitchFamily="50" charset="0"/>
            </a:endParaRPr>
          </a:p>
        </p:txBody>
      </p:sp>
      <p:grpSp>
        <p:nvGrpSpPr>
          <p:cNvPr id="28" name="Groupe 27">
            <a:extLst>
              <a:ext uri="{FF2B5EF4-FFF2-40B4-BE49-F238E27FC236}">
                <a16:creationId xmlns:a16="http://schemas.microsoft.com/office/drawing/2014/main" id="{AAC25435-F347-C3B2-D1CC-ED5EAAE9BFD7}"/>
              </a:ext>
            </a:extLst>
          </p:cNvPr>
          <p:cNvGrpSpPr/>
          <p:nvPr/>
        </p:nvGrpSpPr>
        <p:grpSpPr>
          <a:xfrm>
            <a:off x="467544" y="2094252"/>
            <a:ext cx="4680520" cy="3763464"/>
            <a:chOff x="467544" y="2094252"/>
            <a:chExt cx="4782376" cy="3763464"/>
          </a:xfrm>
        </p:grpSpPr>
        <p:sp>
          <p:nvSpPr>
            <p:cNvPr id="2" name="Shape 2">
              <a:extLst>
                <a:ext uri="{FF2B5EF4-FFF2-40B4-BE49-F238E27FC236}">
                  <a16:creationId xmlns:a16="http://schemas.microsoft.com/office/drawing/2014/main" id="{527A1B54-98FF-60E2-7560-618B6801536A}"/>
                </a:ext>
              </a:extLst>
            </p:cNvPr>
            <p:cNvSpPr/>
            <p:nvPr/>
          </p:nvSpPr>
          <p:spPr>
            <a:xfrm>
              <a:off x="467544" y="2094252"/>
              <a:ext cx="3966112" cy="3763464"/>
            </a:xfrm>
            <a:prstGeom prst="roundRect">
              <a:avLst>
                <a:gd name="adj" fmla="val 1538"/>
              </a:avLst>
            </a:prstGeom>
            <a:solidFill>
              <a:srgbClr val="FFFFFF"/>
            </a:solidFill>
            <a:ln w="13970">
              <a:solidFill>
                <a:srgbClr val="DDE7EE"/>
              </a:solidFill>
              <a:prstDash val="solid"/>
            </a:ln>
          </p:spPr>
          <p:txBody>
            <a:bodyPr/>
            <a:lstStyle/>
            <a:p>
              <a:endParaRPr lang="fr-FR">
                <a:latin typeface="Marianne" panose="02000000000000000000" pitchFamily="50" charset="0"/>
              </a:endParaRPr>
            </a:p>
          </p:txBody>
        </p:sp>
        <p:sp>
          <p:nvSpPr>
            <p:cNvPr id="9" name="Text 4">
              <a:extLst>
                <a:ext uri="{FF2B5EF4-FFF2-40B4-BE49-F238E27FC236}">
                  <a16:creationId xmlns:a16="http://schemas.microsoft.com/office/drawing/2014/main" id="{45483C4D-4FD2-E035-BA1B-D12B60665E38}"/>
                </a:ext>
              </a:extLst>
            </p:cNvPr>
            <p:cNvSpPr/>
            <p:nvPr/>
          </p:nvSpPr>
          <p:spPr>
            <a:xfrm>
              <a:off x="659632" y="2277132"/>
              <a:ext cx="1188720" cy="25603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500" b="1" dirty="0">
                  <a:solidFill>
                    <a:srgbClr val="2C8C8C"/>
                  </a:solidFill>
                  <a:latin typeface="Marianne" panose="02000000000000000000" pitchFamily="50" charset="0"/>
                </a:rPr>
                <a:t>Niveau 1</a:t>
              </a:r>
              <a:endParaRPr lang="en-US" sz="1500" dirty="0">
                <a:latin typeface="Marianne" panose="02000000000000000000" pitchFamily="50" charset="0"/>
              </a:endParaRPr>
            </a:p>
          </p:txBody>
        </p:sp>
        <p:sp>
          <p:nvSpPr>
            <p:cNvPr id="11" name="Text 5">
              <a:extLst>
                <a:ext uri="{FF2B5EF4-FFF2-40B4-BE49-F238E27FC236}">
                  <a16:creationId xmlns:a16="http://schemas.microsoft.com/office/drawing/2014/main" id="{BDF1DBD9-6D8C-DE13-19F6-E6C2D092A756}"/>
                </a:ext>
              </a:extLst>
            </p:cNvPr>
            <p:cNvSpPr/>
            <p:nvPr/>
          </p:nvSpPr>
          <p:spPr>
            <a:xfrm>
              <a:off x="659632" y="2597172"/>
              <a:ext cx="4389120" cy="384048"/>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0E4F79"/>
                  </a:solidFill>
                  <a:latin typeface="Marianne" panose="02000000000000000000" pitchFamily="50" charset="0"/>
                </a:rPr>
                <a:t>Prévention et promotion de la santé</a:t>
              </a:r>
              <a:endParaRPr lang="en-US" dirty="0">
                <a:latin typeface="Marianne" panose="02000000000000000000" pitchFamily="50" charset="0"/>
              </a:endParaRPr>
            </a:p>
          </p:txBody>
        </p:sp>
        <p:sp>
          <p:nvSpPr>
            <p:cNvPr id="12" name="Text 6">
              <a:extLst>
                <a:ext uri="{FF2B5EF4-FFF2-40B4-BE49-F238E27FC236}">
                  <a16:creationId xmlns:a16="http://schemas.microsoft.com/office/drawing/2014/main" id="{320DD06B-9159-B7E4-1034-9D1AEE33B4FE}"/>
                </a:ext>
              </a:extLst>
            </p:cNvPr>
            <p:cNvSpPr/>
            <p:nvPr/>
          </p:nvSpPr>
          <p:spPr>
            <a:xfrm>
              <a:off x="723640" y="3209820"/>
              <a:ext cx="4526280" cy="1481328"/>
            </a:xfrm>
            <a:prstGeom prst="rect">
              <a:avLst/>
            </a:prstGeom>
            <a:noFill/>
            <a:ln/>
          </p:spPr>
          <p:txBody>
            <a:bodyPr wrap="square" lIns="254" tIns="254" rIns="254" bIns="254"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dirty="0">
                  <a:solidFill>
                    <a:srgbClr val="163248"/>
                  </a:solidFill>
                  <a:latin typeface="Marianne" panose="02000000000000000000" pitchFamily="50" charset="0"/>
                </a:rPr>
                <a:t>• lutte contre la sédentarité</a:t>
              </a:r>
              <a:endParaRPr lang="en-US" sz="1400" dirty="0">
                <a:latin typeface="Marianne" panose="02000000000000000000" pitchFamily="50" charset="0"/>
              </a:endParaRPr>
            </a:p>
            <a:p>
              <a:pPr marL="0" indent="0">
                <a:buNone/>
              </a:pPr>
              <a:r>
                <a:rPr lang="en-US" sz="1400" dirty="0">
                  <a:solidFill>
                    <a:srgbClr val="163248"/>
                  </a:solidFill>
                  <a:latin typeface="Marianne" panose="02000000000000000000" pitchFamily="50" charset="0"/>
                </a:rPr>
                <a:t>• remise en activité progressive</a:t>
              </a:r>
              <a:endParaRPr lang="en-US" sz="1400" dirty="0">
                <a:latin typeface="Marianne" panose="02000000000000000000" pitchFamily="50" charset="0"/>
              </a:endParaRPr>
            </a:p>
            <a:p>
              <a:pPr marL="0" indent="0">
                <a:buNone/>
              </a:pPr>
              <a:r>
                <a:rPr lang="en-US" sz="1400" dirty="0">
                  <a:solidFill>
                    <a:srgbClr val="163248"/>
                  </a:solidFill>
                  <a:latin typeface="Marianne" panose="02000000000000000000" pitchFamily="50" charset="0"/>
                </a:rPr>
                <a:t>• bien-être physique, mental et social</a:t>
              </a:r>
              <a:endParaRPr lang="en-US" sz="1400" dirty="0">
                <a:latin typeface="Marianne" panose="02000000000000000000" pitchFamily="50" charset="0"/>
              </a:endParaRPr>
            </a:p>
            <a:p>
              <a:pPr marL="0" indent="0">
                <a:buNone/>
              </a:pPr>
              <a:r>
                <a:rPr lang="en-US" sz="1400" dirty="0">
                  <a:solidFill>
                    <a:srgbClr val="163248"/>
                  </a:solidFill>
                  <a:latin typeface="Marianne" panose="02000000000000000000" pitchFamily="50" charset="0"/>
                </a:rPr>
                <a:t>• sans prescription </a:t>
              </a:r>
              <a:r>
                <a:rPr lang="en-US" sz="1400" dirty="0" err="1">
                  <a:solidFill>
                    <a:srgbClr val="163248"/>
                  </a:solidFill>
                  <a:latin typeface="Marianne" panose="02000000000000000000" pitchFamily="50" charset="0"/>
                </a:rPr>
                <a:t>obligatoire</a:t>
              </a:r>
              <a:endParaRPr lang="en-US" sz="1400" dirty="0">
                <a:latin typeface="Marianne" panose="02000000000000000000" pitchFamily="50" charset="0"/>
              </a:endParaRPr>
            </a:p>
          </p:txBody>
        </p:sp>
        <p:sp>
          <p:nvSpPr>
            <p:cNvPr id="13" name="Shape 7">
              <a:extLst>
                <a:ext uri="{FF2B5EF4-FFF2-40B4-BE49-F238E27FC236}">
                  <a16:creationId xmlns:a16="http://schemas.microsoft.com/office/drawing/2014/main" id="{8AE64B15-7844-43F7-7106-7A06318B9497}"/>
                </a:ext>
              </a:extLst>
            </p:cNvPr>
            <p:cNvSpPr/>
            <p:nvPr/>
          </p:nvSpPr>
          <p:spPr>
            <a:xfrm>
              <a:off x="723641" y="5389184"/>
              <a:ext cx="3724916" cy="7005"/>
            </a:xfrm>
            <a:prstGeom prst="line">
              <a:avLst/>
            </a:prstGeom>
            <a:noFill/>
            <a:ln w="12700">
              <a:solidFill>
                <a:srgbClr val="DDE7EE"/>
              </a:solidFill>
              <a:prstDash val="solid"/>
            </a:ln>
          </p:spPr>
          <p:txBody>
            <a:bodyPr/>
            <a:lstStyle/>
            <a:p>
              <a:endParaRPr lang="fr-FR">
                <a:latin typeface="Marianne" panose="02000000000000000000" pitchFamily="50" charset="0"/>
              </a:endParaRPr>
            </a:p>
          </p:txBody>
        </p:sp>
        <p:sp>
          <p:nvSpPr>
            <p:cNvPr id="14" name="Text 8">
              <a:extLst>
                <a:ext uri="{FF2B5EF4-FFF2-40B4-BE49-F238E27FC236}">
                  <a16:creationId xmlns:a16="http://schemas.microsoft.com/office/drawing/2014/main" id="{DA60E6E7-8293-DA99-B0BD-88479DE42D05}"/>
                </a:ext>
              </a:extLst>
            </p:cNvPr>
            <p:cNvSpPr/>
            <p:nvPr/>
          </p:nvSpPr>
          <p:spPr>
            <a:xfrm>
              <a:off x="659632" y="5404071"/>
              <a:ext cx="3861967" cy="330071"/>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i="1" dirty="0">
                  <a:solidFill>
                    <a:srgbClr val="6F7C86"/>
                  </a:solidFill>
                  <a:latin typeface="Marianne" panose="02000000000000000000" pitchFamily="50" charset="0"/>
                </a:rPr>
                <a:t>Publics visés : personnes sans </a:t>
              </a:r>
              <a:r>
                <a:rPr lang="en-US" sz="1200" i="1" dirty="0" err="1">
                  <a:solidFill>
                    <a:srgbClr val="6F7C86"/>
                  </a:solidFill>
                  <a:latin typeface="Marianne" panose="02000000000000000000" pitchFamily="50" charset="0"/>
                </a:rPr>
                <a:t>pathologie</a:t>
              </a:r>
              <a:r>
                <a:rPr lang="en-US" sz="1200" i="1" dirty="0">
                  <a:solidFill>
                    <a:srgbClr val="6F7C86"/>
                  </a:solidFill>
                  <a:latin typeface="Marianne" panose="02000000000000000000" pitchFamily="50" charset="0"/>
                </a:rPr>
                <a:t> </a:t>
              </a:r>
              <a:r>
                <a:rPr lang="en-US" sz="1200" i="1" dirty="0" err="1">
                  <a:solidFill>
                    <a:srgbClr val="6F7C86"/>
                  </a:solidFill>
                  <a:latin typeface="Marianne" panose="02000000000000000000" pitchFamily="50" charset="0"/>
                </a:rPr>
                <a:t>déclarée</a:t>
              </a:r>
              <a:r>
                <a:rPr lang="en-US" sz="1200" i="1" dirty="0">
                  <a:solidFill>
                    <a:srgbClr val="6F7C86"/>
                  </a:solidFill>
                  <a:latin typeface="Marianne" panose="02000000000000000000" pitchFamily="50" charset="0"/>
                </a:rPr>
                <a:t>.</a:t>
              </a:r>
              <a:endParaRPr lang="en-US" sz="1200" dirty="0">
                <a:latin typeface="Marianne" panose="02000000000000000000" pitchFamily="50" charset="0"/>
              </a:endParaRPr>
            </a:p>
          </p:txBody>
        </p:sp>
      </p:grpSp>
      <p:grpSp>
        <p:nvGrpSpPr>
          <p:cNvPr id="29" name="Groupe 28">
            <a:extLst>
              <a:ext uri="{FF2B5EF4-FFF2-40B4-BE49-F238E27FC236}">
                <a16:creationId xmlns:a16="http://schemas.microsoft.com/office/drawing/2014/main" id="{5E27A5EB-3140-DF42-3E75-45C04AB8ED8D}"/>
              </a:ext>
            </a:extLst>
          </p:cNvPr>
          <p:cNvGrpSpPr/>
          <p:nvPr/>
        </p:nvGrpSpPr>
        <p:grpSpPr>
          <a:xfrm>
            <a:off x="4572000" y="2089192"/>
            <a:ext cx="4752528" cy="3763464"/>
            <a:chOff x="4704654" y="2094252"/>
            <a:chExt cx="4648765" cy="3763464"/>
          </a:xfrm>
        </p:grpSpPr>
        <p:sp>
          <p:nvSpPr>
            <p:cNvPr id="7" name="Shape 3">
              <a:extLst>
                <a:ext uri="{FF2B5EF4-FFF2-40B4-BE49-F238E27FC236}">
                  <a16:creationId xmlns:a16="http://schemas.microsoft.com/office/drawing/2014/main" id="{1870EBAF-5042-AA3B-2938-44BA41ECA580}"/>
                </a:ext>
              </a:extLst>
            </p:cNvPr>
            <p:cNvSpPr/>
            <p:nvPr/>
          </p:nvSpPr>
          <p:spPr>
            <a:xfrm>
              <a:off x="4704654" y="2094252"/>
              <a:ext cx="4104456" cy="3763464"/>
            </a:xfrm>
            <a:prstGeom prst="roundRect">
              <a:avLst>
                <a:gd name="adj" fmla="val 1538"/>
              </a:avLst>
            </a:prstGeom>
            <a:solidFill>
              <a:srgbClr val="FFFFFF"/>
            </a:solidFill>
            <a:ln w="13970">
              <a:solidFill>
                <a:srgbClr val="DDE7EE"/>
              </a:solidFill>
              <a:prstDash val="solid"/>
            </a:ln>
          </p:spPr>
          <p:txBody>
            <a:bodyPr/>
            <a:lstStyle/>
            <a:p>
              <a:endParaRPr lang="fr-FR">
                <a:latin typeface="Marianne" panose="02000000000000000000" pitchFamily="50" charset="0"/>
              </a:endParaRPr>
            </a:p>
          </p:txBody>
        </p:sp>
        <p:sp>
          <p:nvSpPr>
            <p:cNvPr id="15" name="Text 9">
              <a:extLst>
                <a:ext uri="{FF2B5EF4-FFF2-40B4-BE49-F238E27FC236}">
                  <a16:creationId xmlns:a16="http://schemas.microsoft.com/office/drawing/2014/main" id="{62CD032F-E6A4-CD98-17E7-B9C78D700731}"/>
                </a:ext>
              </a:extLst>
            </p:cNvPr>
            <p:cNvSpPr/>
            <p:nvPr/>
          </p:nvSpPr>
          <p:spPr>
            <a:xfrm>
              <a:off x="4808446" y="2272284"/>
              <a:ext cx="1188720" cy="25603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500" b="1" dirty="0">
                  <a:solidFill>
                    <a:srgbClr val="E59F3A"/>
                  </a:solidFill>
                  <a:latin typeface="Marianne" panose="02000000000000000000" pitchFamily="50" charset="0"/>
                </a:rPr>
                <a:t>Niveau 2</a:t>
              </a:r>
              <a:endParaRPr lang="en-US" sz="1500" dirty="0">
                <a:latin typeface="Marianne" panose="02000000000000000000" pitchFamily="50" charset="0"/>
              </a:endParaRPr>
            </a:p>
          </p:txBody>
        </p:sp>
        <p:sp>
          <p:nvSpPr>
            <p:cNvPr id="16" name="Text 10">
              <a:extLst>
                <a:ext uri="{FF2B5EF4-FFF2-40B4-BE49-F238E27FC236}">
                  <a16:creationId xmlns:a16="http://schemas.microsoft.com/office/drawing/2014/main" id="{412A2180-0829-7C76-B1E3-78377E358D12}"/>
                </a:ext>
              </a:extLst>
            </p:cNvPr>
            <p:cNvSpPr/>
            <p:nvPr/>
          </p:nvSpPr>
          <p:spPr>
            <a:xfrm>
              <a:off x="4827139" y="2706624"/>
              <a:ext cx="4526280" cy="384048"/>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err="1">
                  <a:solidFill>
                    <a:srgbClr val="0E4F79"/>
                  </a:solidFill>
                  <a:latin typeface="Marianne" panose="02000000000000000000" pitchFamily="50" charset="0"/>
                </a:rPr>
                <a:t>Activité</a:t>
              </a:r>
              <a:r>
                <a:rPr lang="en-US" b="1" dirty="0">
                  <a:solidFill>
                    <a:srgbClr val="0E4F79"/>
                  </a:solidFill>
                  <a:latin typeface="Marianne" panose="02000000000000000000" pitchFamily="50" charset="0"/>
                </a:rPr>
                <a:t> physique </a:t>
              </a:r>
              <a:r>
                <a:rPr lang="en-US" b="1" dirty="0" err="1">
                  <a:solidFill>
                    <a:srgbClr val="0E4F79"/>
                  </a:solidFill>
                  <a:latin typeface="Marianne" panose="02000000000000000000" pitchFamily="50" charset="0"/>
                </a:rPr>
                <a:t>adaptée</a:t>
              </a:r>
              <a:r>
                <a:rPr lang="en-US" b="1" dirty="0">
                  <a:solidFill>
                    <a:srgbClr val="0E4F79"/>
                  </a:solidFill>
                  <a:latin typeface="Marianne" panose="02000000000000000000" pitchFamily="50" charset="0"/>
                </a:rPr>
                <a:t> </a:t>
              </a:r>
              <a:r>
                <a:rPr lang="en-US" b="1" dirty="0" err="1">
                  <a:solidFill>
                    <a:srgbClr val="0E4F79"/>
                  </a:solidFill>
                  <a:latin typeface="Marianne" panose="02000000000000000000" pitchFamily="50" charset="0"/>
                </a:rPr>
                <a:t>intégrée</a:t>
              </a:r>
              <a:endParaRPr lang="en-US" b="1" dirty="0">
                <a:solidFill>
                  <a:srgbClr val="0E4F79"/>
                </a:solidFill>
                <a:latin typeface="Marianne" panose="02000000000000000000" pitchFamily="50" charset="0"/>
              </a:endParaRPr>
            </a:p>
            <a:p>
              <a:pPr marL="0" indent="0">
                <a:buNone/>
              </a:pPr>
              <a:r>
                <a:rPr lang="en-US" b="1" dirty="0">
                  <a:solidFill>
                    <a:srgbClr val="0E4F79"/>
                  </a:solidFill>
                  <a:latin typeface="Marianne" panose="02000000000000000000" pitchFamily="50" charset="0"/>
                </a:rPr>
                <a:t>au parcours de santé</a:t>
              </a:r>
              <a:endParaRPr lang="en-US" dirty="0">
                <a:latin typeface="Marianne" panose="02000000000000000000" pitchFamily="50" charset="0"/>
              </a:endParaRPr>
            </a:p>
          </p:txBody>
        </p:sp>
        <p:sp>
          <p:nvSpPr>
            <p:cNvPr id="17" name="Text 11">
              <a:extLst>
                <a:ext uri="{FF2B5EF4-FFF2-40B4-BE49-F238E27FC236}">
                  <a16:creationId xmlns:a16="http://schemas.microsoft.com/office/drawing/2014/main" id="{5D89FA3D-18A4-DC27-FDF5-B5F856EDFD37}"/>
                </a:ext>
              </a:extLst>
            </p:cNvPr>
            <p:cNvSpPr/>
            <p:nvPr/>
          </p:nvSpPr>
          <p:spPr>
            <a:xfrm>
              <a:off x="4848670" y="3512416"/>
              <a:ext cx="3936656" cy="1572768"/>
            </a:xfrm>
            <a:prstGeom prst="rect">
              <a:avLst/>
            </a:prstGeom>
            <a:noFill/>
            <a:ln/>
          </p:spPr>
          <p:txBody>
            <a:bodyPr wrap="square" lIns="254" tIns="254" rIns="254" bIns="254"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8900" indent="-88900">
                <a:buNone/>
              </a:pPr>
              <a:r>
                <a:rPr lang="en-US" sz="1400" dirty="0">
                  <a:solidFill>
                    <a:srgbClr val="163248"/>
                  </a:solidFill>
                  <a:latin typeface="Marianne" panose="02000000000000000000" pitchFamily="50" charset="0"/>
                </a:rPr>
                <a:t>• maladies chroniques, ALD, limitations fonctionnelles</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prescription par médecin </a:t>
              </a:r>
              <a:r>
                <a:rPr lang="en-US" sz="1400" dirty="0" err="1">
                  <a:solidFill>
                    <a:srgbClr val="163248"/>
                  </a:solidFill>
                  <a:latin typeface="Marianne" panose="02000000000000000000" pitchFamily="50" charset="0"/>
                </a:rPr>
                <a:t>ou</a:t>
              </a:r>
              <a:r>
                <a:rPr lang="en-US" sz="1400" dirty="0">
                  <a:solidFill>
                    <a:srgbClr val="163248"/>
                  </a:solidFill>
                  <a:latin typeface="Marianne" panose="02000000000000000000" pitchFamily="50" charset="0"/>
                </a:rPr>
                <a:t> </a:t>
              </a:r>
              <a:r>
                <a:rPr lang="en-US" sz="1400" dirty="0" err="1">
                  <a:solidFill>
                    <a:srgbClr val="163248"/>
                  </a:solidFill>
                  <a:latin typeface="Marianne" panose="02000000000000000000" pitchFamily="50" charset="0"/>
                </a:rPr>
                <a:t>infirmière</a:t>
              </a:r>
              <a:r>
                <a:rPr lang="en-US" sz="1400" dirty="0">
                  <a:solidFill>
                    <a:srgbClr val="163248"/>
                  </a:solidFill>
                  <a:latin typeface="Marianne" panose="02000000000000000000" pitchFamily="50" charset="0"/>
                </a:rPr>
                <a:t> </a:t>
              </a:r>
              <a:r>
                <a:rPr lang="en-US" sz="1400" dirty="0" err="1">
                  <a:solidFill>
                    <a:srgbClr val="163248"/>
                  </a:solidFill>
                  <a:latin typeface="Marianne" panose="02000000000000000000" pitchFamily="50" charset="0"/>
                </a:rPr>
                <a:t>en</a:t>
              </a:r>
              <a:r>
                <a:rPr lang="en-US" sz="1400" dirty="0">
                  <a:solidFill>
                    <a:srgbClr val="163248"/>
                  </a:solidFill>
                  <a:latin typeface="Marianne" panose="02000000000000000000" pitchFamily="50" charset="0"/>
                </a:rPr>
                <a:t> pratique </a:t>
              </a:r>
              <a:r>
                <a:rPr lang="en-US" sz="1400" dirty="0" err="1">
                  <a:solidFill>
                    <a:srgbClr val="163248"/>
                  </a:solidFill>
                  <a:latin typeface="Marianne" panose="02000000000000000000" pitchFamily="50" charset="0"/>
                </a:rPr>
                <a:t>avancée</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renouvellement possible par masseur-kinésithérapeute</a:t>
              </a:r>
              <a:endParaRPr lang="en-US" sz="1400" dirty="0">
                <a:latin typeface="Marianne" panose="02000000000000000000" pitchFamily="50" charset="0"/>
              </a:endParaRPr>
            </a:p>
            <a:p>
              <a:pPr marL="88900" indent="-88900">
                <a:buNone/>
              </a:pPr>
              <a:r>
                <a:rPr lang="en-US" sz="1400" dirty="0">
                  <a:solidFill>
                    <a:srgbClr val="163248"/>
                  </a:solidFill>
                  <a:latin typeface="Marianne" panose="02000000000000000000" pitchFamily="50" charset="0"/>
                </a:rPr>
                <a:t>• cadre du parcours de soins (art. L1172-1 code de la Santé </a:t>
              </a:r>
              <a:r>
                <a:rPr lang="en-US" sz="1400" dirty="0" err="1">
                  <a:solidFill>
                    <a:srgbClr val="163248"/>
                  </a:solidFill>
                  <a:latin typeface="Marianne" panose="02000000000000000000" pitchFamily="50" charset="0"/>
                </a:rPr>
                <a:t>Publique</a:t>
              </a:r>
              <a:r>
                <a:rPr lang="en-US" sz="1400" dirty="0">
                  <a:solidFill>
                    <a:srgbClr val="163248"/>
                  </a:solidFill>
                  <a:latin typeface="Marianne" panose="02000000000000000000" pitchFamily="50" charset="0"/>
                </a:rPr>
                <a:t>)</a:t>
              </a:r>
              <a:endParaRPr lang="en-US" sz="1400" dirty="0">
                <a:latin typeface="Marianne" panose="02000000000000000000" pitchFamily="50" charset="0"/>
              </a:endParaRPr>
            </a:p>
          </p:txBody>
        </p:sp>
        <p:sp>
          <p:nvSpPr>
            <p:cNvPr id="18" name="Shape 12">
              <a:extLst>
                <a:ext uri="{FF2B5EF4-FFF2-40B4-BE49-F238E27FC236}">
                  <a16:creationId xmlns:a16="http://schemas.microsoft.com/office/drawing/2014/main" id="{363AE611-82BB-BF78-1D0C-9C8E7AA74C91}"/>
                </a:ext>
              </a:extLst>
            </p:cNvPr>
            <p:cNvSpPr/>
            <p:nvPr/>
          </p:nvSpPr>
          <p:spPr>
            <a:xfrm flipV="1">
              <a:off x="4835878" y="5373216"/>
              <a:ext cx="3560324" cy="36564"/>
            </a:xfrm>
            <a:prstGeom prst="line">
              <a:avLst/>
            </a:prstGeom>
            <a:noFill/>
            <a:ln w="12700">
              <a:solidFill>
                <a:srgbClr val="DDE7EE"/>
              </a:solidFill>
              <a:prstDash val="solid"/>
            </a:ln>
          </p:spPr>
          <p:txBody>
            <a:bodyPr/>
            <a:lstStyle/>
            <a:p>
              <a:endParaRPr lang="fr-FR">
                <a:latin typeface="Marianne" panose="02000000000000000000" pitchFamily="50" charset="0"/>
              </a:endParaRPr>
            </a:p>
          </p:txBody>
        </p:sp>
        <p:sp>
          <p:nvSpPr>
            <p:cNvPr id="20" name="Text 13">
              <a:extLst>
                <a:ext uri="{FF2B5EF4-FFF2-40B4-BE49-F238E27FC236}">
                  <a16:creationId xmlns:a16="http://schemas.microsoft.com/office/drawing/2014/main" id="{45D5BF5C-FDB0-7BF1-C124-D2C737E0A48B}"/>
                </a:ext>
              </a:extLst>
            </p:cNvPr>
            <p:cNvSpPr/>
            <p:nvPr/>
          </p:nvSpPr>
          <p:spPr>
            <a:xfrm>
              <a:off x="4835878" y="5425007"/>
              <a:ext cx="3462384" cy="349225"/>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i="1" dirty="0">
                  <a:solidFill>
                    <a:srgbClr val="6F7C86"/>
                  </a:solidFill>
                  <a:latin typeface="Marianne" panose="02000000000000000000" pitchFamily="50" charset="0"/>
                </a:rPr>
                <a:t>Exigence centrale : </a:t>
              </a:r>
              <a:r>
                <a:rPr lang="en-US" sz="1200" i="1" dirty="0" err="1">
                  <a:solidFill>
                    <a:srgbClr val="6F7C86"/>
                  </a:solidFill>
                  <a:latin typeface="Marianne" panose="02000000000000000000" pitchFamily="50" charset="0"/>
                </a:rPr>
                <a:t>encadrement</a:t>
              </a:r>
              <a:r>
                <a:rPr lang="en-US" sz="1200" i="1" dirty="0">
                  <a:solidFill>
                    <a:srgbClr val="6F7C86"/>
                  </a:solidFill>
                  <a:latin typeface="Marianne" panose="02000000000000000000" pitchFamily="50" charset="0"/>
                </a:rPr>
                <a:t> </a:t>
              </a:r>
              <a:r>
                <a:rPr lang="en-US" sz="1200" i="1" dirty="0" err="1">
                  <a:solidFill>
                    <a:srgbClr val="6F7C86"/>
                  </a:solidFill>
                  <a:latin typeface="Marianne" panose="02000000000000000000" pitchFamily="50" charset="0"/>
                </a:rPr>
                <a:t>qualifié</a:t>
              </a:r>
              <a:r>
                <a:rPr lang="en-US" sz="1200" i="1" dirty="0">
                  <a:solidFill>
                    <a:srgbClr val="6F7C86"/>
                  </a:solidFill>
                  <a:latin typeface="Marianne" panose="02000000000000000000" pitchFamily="50" charset="0"/>
                </a:rPr>
                <a:t> (</a:t>
              </a:r>
              <a:r>
                <a:rPr lang="fr-FR" sz="1200" i="1" dirty="0">
                  <a:solidFill>
                    <a:srgbClr val="6F7C86"/>
                  </a:solidFill>
                  <a:latin typeface="Marianne" panose="02000000000000000000" pitchFamily="50" charset="0"/>
                </a:rPr>
                <a:t>art. D1172-2 du code de la Santé Publique</a:t>
              </a:r>
              <a:r>
                <a:rPr lang="en-US" sz="1200" i="1" dirty="0">
                  <a:solidFill>
                    <a:srgbClr val="6F7C86"/>
                  </a:solidFill>
                  <a:latin typeface="Marianne" panose="02000000000000000000" pitchFamily="50" charset="0"/>
                </a:rPr>
                <a:t>)</a:t>
              </a:r>
              <a:endParaRPr lang="en-US" sz="1200" dirty="0">
                <a:latin typeface="Marianne" panose="02000000000000000000" pitchFamily="50" charset="0"/>
              </a:endParaRPr>
            </a:p>
          </p:txBody>
        </p:sp>
      </p:grpSp>
      <p:sp>
        <p:nvSpPr>
          <p:cNvPr id="27" name="Text 15">
            <a:extLst>
              <a:ext uri="{FF2B5EF4-FFF2-40B4-BE49-F238E27FC236}">
                <a16:creationId xmlns:a16="http://schemas.microsoft.com/office/drawing/2014/main" id="{BC35D691-E9BA-D4E2-799A-B17F8941DE4A}"/>
              </a:ext>
            </a:extLst>
          </p:cNvPr>
          <p:cNvSpPr/>
          <p:nvPr/>
        </p:nvSpPr>
        <p:spPr>
          <a:xfrm>
            <a:off x="-45720" y="6012672"/>
            <a:ext cx="9235440" cy="25603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550" dirty="0">
                <a:solidFill>
                  <a:srgbClr val="0E4F79"/>
                </a:solidFill>
                <a:latin typeface="Marianne" panose="02000000000000000000" pitchFamily="50" charset="0"/>
              </a:rPr>
              <a:t>Dans les deux cas : articulations avec MSS, CPTS, </a:t>
            </a:r>
            <a:r>
              <a:rPr lang="en-US" sz="1550" dirty="0" err="1">
                <a:solidFill>
                  <a:srgbClr val="0E4F79"/>
                </a:solidFill>
                <a:latin typeface="Marianne" panose="02000000000000000000" pitchFamily="50" charset="0"/>
              </a:rPr>
              <a:t>Prescri’mouv</a:t>
            </a:r>
            <a:r>
              <a:rPr lang="en-US" sz="1550" dirty="0">
                <a:solidFill>
                  <a:srgbClr val="0E4F79"/>
                </a:solidFill>
                <a:latin typeface="Marianne" panose="02000000000000000000" pitchFamily="50" charset="0"/>
              </a:rPr>
              <a:t>, clubs/associations et pratique autonome.</a:t>
            </a:r>
            <a:endParaRPr lang="en-US" sz="1550" dirty="0">
              <a:latin typeface="Marianne" panose="02000000000000000000" pitchFamily="50" charset="0"/>
            </a:endParaRPr>
          </a:p>
        </p:txBody>
      </p:sp>
      <p:sp>
        <p:nvSpPr>
          <p:cNvPr id="31" name="ZoneTexte 30">
            <a:extLst>
              <a:ext uri="{FF2B5EF4-FFF2-40B4-BE49-F238E27FC236}">
                <a16:creationId xmlns:a16="http://schemas.microsoft.com/office/drawing/2014/main" id="{281FE95E-B274-9C1B-D248-B0C96673EFDD}"/>
              </a:ext>
            </a:extLst>
          </p:cNvPr>
          <p:cNvSpPr txBox="1"/>
          <p:nvPr/>
        </p:nvSpPr>
        <p:spPr>
          <a:xfrm>
            <a:off x="341784" y="6401812"/>
            <a:ext cx="5465134" cy="246221"/>
          </a:xfrm>
          <a:prstGeom prst="rect">
            <a:avLst/>
          </a:prstGeom>
          <a:noFill/>
        </p:spPr>
        <p:txBody>
          <a:bodyPr wrap="square">
            <a:spAutoFit/>
          </a:bodyPr>
          <a:lstStyle/>
          <a:p>
            <a:r>
              <a:rPr lang="en-US" sz="1000" dirty="0">
                <a:solidFill>
                  <a:schemeClr val="tx2"/>
                </a:solidFill>
                <a:latin typeface="Marianne" panose="02000000000000000000" pitchFamily="50" charset="0"/>
              </a:rPr>
              <a:t> CPTS : </a:t>
            </a:r>
            <a:r>
              <a:rPr lang="fr-FR" sz="1000" dirty="0">
                <a:solidFill>
                  <a:schemeClr val="tx2"/>
                </a:solidFill>
                <a:latin typeface="Marianne" panose="02000000000000000000" pitchFamily="50" charset="0"/>
                <a:ea typeface="Calibri" panose="020F0502020204030204" pitchFamily="34" charset="0"/>
              </a:rPr>
              <a:t>C</a:t>
            </a:r>
            <a:r>
              <a:rPr lang="fr-FR" sz="1000" dirty="0">
                <a:solidFill>
                  <a:schemeClr val="tx2"/>
                </a:solidFill>
                <a:effectLst/>
                <a:latin typeface="Marianne" panose="02000000000000000000" pitchFamily="50" charset="0"/>
                <a:ea typeface="Calibri" panose="020F0502020204030204" pitchFamily="34" charset="0"/>
              </a:rPr>
              <a:t>ommunautés professionnelles territoriales de santé</a:t>
            </a:r>
            <a:endParaRPr lang="fr-FR" sz="1000" dirty="0">
              <a:solidFill>
                <a:schemeClr val="tx2"/>
              </a:solidFill>
              <a:latin typeface="Marianne" panose="02000000000000000000" pitchFamily="50" charset="0"/>
            </a:endParaRPr>
          </a:p>
        </p:txBody>
      </p:sp>
      <p:pic>
        <p:nvPicPr>
          <p:cNvPr id="19" name="Image 18" descr="Une image contenant personne, équipement sportif, plein air, herbe&#10;&#10;Le contenu généré par l’IA peut être incorrect.">
            <a:extLst>
              <a:ext uri="{FF2B5EF4-FFF2-40B4-BE49-F238E27FC236}">
                <a16:creationId xmlns:a16="http://schemas.microsoft.com/office/drawing/2014/main" id="{554E5E6E-3B9D-477C-B0F8-5BA9AB3B0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616" y="577716"/>
            <a:ext cx="1890384" cy="1260256"/>
          </a:xfrm>
          <a:prstGeom prst="rect">
            <a:avLst/>
          </a:prstGeom>
        </p:spPr>
      </p:pic>
    </p:spTree>
    <p:extLst>
      <p:ext uri="{BB962C8B-B14F-4D97-AF65-F5344CB8AC3E}">
        <p14:creationId xmlns:p14="http://schemas.microsoft.com/office/powerpoint/2010/main" val="237485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
            <a:ext cx="9180512" cy="59932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latin typeface="Marianne" panose="02000000000000000000" pitchFamily="50" charset="0"/>
              </a:rPr>
              <a:t>Activité physique et santé</a:t>
            </a:r>
          </a:p>
        </p:txBody>
      </p:sp>
      <p:sp>
        <p:nvSpPr>
          <p:cNvPr id="10" name="Rectangle 9">
            <a:extLst>
              <a:ext uri="{FF2B5EF4-FFF2-40B4-BE49-F238E27FC236}">
                <a16:creationId xmlns:a16="http://schemas.microsoft.com/office/drawing/2014/main" id="{CA7CD5D4-C9E7-4495-9246-A1525EC25CB7}"/>
              </a:ext>
            </a:extLst>
          </p:cNvPr>
          <p:cNvSpPr/>
          <p:nvPr/>
        </p:nvSpPr>
        <p:spPr>
          <a:xfrm>
            <a:off x="0" y="6771144"/>
            <a:ext cx="9144000" cy="933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Marianne" panose="02000000000000000000" pitchFamily="50" charset="0"/>
            </a:endParaRPr>
          </a:p>
        </p:txBody>
      </p:sp>
      <p:sp>
        <p:nvSpPr>
          <p:cNvPr id="8" name="ZoneTexte 7">
            <a:extLst>
              <a:ext uri="{FF2B5EF4-FFF2-40B4-BE49-F238E27FC236}">
                <a16:creationId xmlns:a16="http://schemas.microsoft.com/office/drawing/2014/main" id="{295EE1E5-93A9-4E92-A500-8CFD5D57CF20}"/>
              </a:ext>
            </a:extLst>
          </p:cNvPr>
          <p:cNvSpPr txBox="1"/>
          <p:nvPr/>
        </p:nvSpPr>
        <p:spPr>
          <a:xfrm>
            <a:off x="341784" y="1432216"/>
            <a:ext cx="8496944" cy="470000"/>
          </a:xfrm>
          <a:prstGeom prst="rect">
            <a:avLst/>
          </a:prstGeom>
          <a:noFill/>
        </p:spPr>
        <p:txBody>
          <a:bodyPr wrap="square" rtlCol="0">
            <a:spAutoFit/>
          </a:bodyPr>
          <a:lstStyle/>
          <a:p>
            <a:pPr algn="just">
              <a:lnSpc>
                <a:spcPct val="107000"/>
              </a:lnSpc>
              <a:spcAft>
                <a:spcPts val="800"/>
              </a:spcAft>
            </a:pPr>
            <a:r>
              <a:rPr lang="fr-FR" sz="2400" b="1" dirty="0">
                <a:solidFill>
                  <a:schemeClr val="tx2"/>
                </a:solidFill>
                <a:latin typeface="Marianne" panose="02000000000000000000" pitchFamily="50" charset="0"/>
                <a:ea typeface="Calibri" panose="020F0502020204030204" pitchFamily="34" charset="0"/>
              </a:rPr>
              <a:t>Les priorités</a:t>
            </a:r>
            <a:endParaRPr lang="fr-FR" sz="2400" dirty="0">
              <a:solidFill>
                <a:schemeClr val="tx2"/>
              </a:solidFill>
              <a:effectLst/>
              <a:latin typeface="Marianne" panose="02000000000000000000" pitchFamily="50" charset="0"/>
              <a:ea typeface="Calibri" panose="020F0502020204030204" pitchFamily="34" charset="0"/>
              <a:cs typeface="Times New Roman" panose="02020603050405020304" pitchFamily="18" charset="0"/>
            </a:endParaRPr>
          </a:p>
        </p:txBody>
      </p:sp>
      <p:sp>
        <p:nvSpPr>
          <p:cNvPr id="25" name="Slide Number Placeholder 0">
            <a:extLst>
              <a:ext uri="{FF2B5EF4-FFF2-40B4-BE49-F238E27FC236}">
                <a16:creationId xmlns:a16="http://schemas.microsoft.com/office/drawing/2014/main" id="{0A6D7581-B366-945E-CB95-50079E4B91EF}"/>
              </a:ext>
            </a:extLst>
          </p:cNvPr>
          <p:cNvSpPr>
            <a:spLocks noGrp="1"/>
          </p:cNvSpPr>
          <p:nvPr/>
        </p:nvSpPr>
        <p:spPr>
          <a:xfrm>
            <a:off x="10085832" y="7215776"/>
            <a:ext cx="800000" cy="300000"/>
          </a:xfrm>
          <a:prstGeom prst="rect">
            <a:avLst/>
          </a:prstGeom>
          <a:extLst>
            <a:ext uri="{C572A759-6A51-4108-AA02-DFA0A04FC94B}">
              <ma14:wrappingTextBoxFlag xmlns="" xmlns:ma14="http://schemas.microsoft.com/office/mac/drawingml/2011/main" xmlns:lc="http://schemas.openxmlformats.org/drawingml/2006/lockedCanvas" val="0"/>
            </a:ext>
          </a:extLst>
        </p:spPr>
        <p:txBody>
          <a:bodyPr/>
          <a:lstStyle>
            <a:lvl1pPr marL="0" algn="l" defTabSz="914400" rtl="0" eaLnBrk="1" latinLnBrk="0" hangingPunct="1">
              <a:defRPr sz="1000" kern="1200">
                <a:solidFill>
                  <a:srgbClr val="FFFFFF"/>
                </a:solidFill>
                <a:latin typeface="Aptos"/>
                <a:ea typeface="Aptos"/>
                <a:cs typeface="Apto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7021451-1387-4CA6-816F-3879F97B5CBC}" type="slidenum">
              <a:rPr lang="en-US" b="0">
                <a:latin typeface="Marianne" panose="02000000000000000000" pitchFamily="50" charset="0"/>
              </a:rPr>
              <a:pPr algn="ctr"/>
              <a:t>9</a:t>
            </a:fld>
            <a:endParaRPr lang="en-US">
              <a:latin typeface="Marianne" panose="02000000000000000000" pitchFamily="50" charset="0"/>
            </a:endParaRPr>
          </a:p>
        </p:txBody>
      </p:sp>
      <p:grpSp>
        <p:nvGrpSpPr>
          <p:cNvPr id="29" name="Groupe 28">
            <a:extLst>
              <a:ext uri="{FF2B5EF4-FFF2-40B4-BE49-F238E27FC236}">
                <a16:creationId xmlns:a16="http://schemas.microsoft.com/office/drawing/2014/main" id="{1CB32851-4ABC-3C14-01F8-C1C9EC297962}"/>
              </a:ext>
            </a:extLst>
          </p:cNvPr>
          <p:cNvGrpSpPr/>
          <p:nvPr/>
        </p:nvGrpSpPr>
        <p:grpSpPr>
          <a:xfrm>
            <a:off x="539552" y="2832802"/>
            <a:ext cx="6551552" cy="1190852"/>
            <a:chOff x="539552" y="2832802"/>
            <a:chExt cx="6551552" cy="1190852"/>
          </a:xfrm>
        </p:grpSpPr>
        <p:sp>
          <p:nvSpPr>
            <p:cNvPr id="3" name="Text 2">
              <a:extLst>
                <a:ext uri="{FF2B5EF4-FFF2-40B4-BE49-F238E27FC236}">
                  <a16:creationId xmlns:a16="http://schemas.microsoft.com/office/drawing/2014/main" id="{7B57DD56-46F1-8733-2AF9-759CF23B6D8A}"/>
                </a:ext>
              </a:extLst>
            </p:cNvPr>
            <p:cNvSpPr/>
            <p:nvPr/>
          </p:nvSpPr>
          <p:spPr>
            <a:xfrm>
              <a:off x="539552" y="2832802"/>
              <a:ext cx="1366976" cy="1190852"/>
            </a:xfrm>
            <a:prstGeom prst="roundRect">
              <a:avLst>
                <a:gd name="adj" fmla="val 3521"/>
              </a:avLst>
            </a:prstGeom>
            <a:solidFill>
              <a:srgbClr val="E5EEF5"/>
            </a:solidFill>
            <a:ln>
              <a:solidFill>
                <a:srgbClr val="E5EEF5">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E4F79"/>
                  </a:solidFill>
                  <a:effectLst/>
                  <a:uLnTx/>
                  <a:uFillTx/>
                  <a:latin typeface="Marianne" panose="02000000000000000000" pitchFamily="50" charset="0"/>
                </a:rPr>
                <a:t>Repérage</a:t>
              </a:r>
              <a:r>
                <a:rPr kumimoji="0" lang="en-US" sz="1200" b="1" i="0" u="none" strike="noStrike" kern="1200" cap="none" spc="0" normalizeH="0" baseline="0" noProof="0" dirty="0">
                  <a:ln>
                    <a:noFill/>
                  </a:ln>
                  <a:solidFill>
                    <a:srgbClr val="0E4F79"/>
                  </a:solidFill>
                  <a:effectLst/>
                  <a:uLnTx/>
                  <a:uFillTx/>
                  <a:latin typeface="Marianne" panose="02000000000000000000" pitchFamily="50" charset="0"/>
                </a:rPr>
                <a:t>
</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63248"/>
                  </a:solidFill>
                  <a:effectLst/>
                  <a:uLnTx/>
                  <a:uFillTx/>
                  <a:latin typeface="Marianne" panose="02000000000000000000" pitchFamily="50" charset="0"/>
                </a:rPr>
                <a:t>identifier les publics éloignés de la pratique</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5" name="Text 3">
              <a:extLst>
                <a:ext uri="{FF2B5EF4-FFF2-40B4-BE49-F238E27FC236}">
                  <a16:creationId xmlns:a16="http://schemas.microsoft.com/office/drawing/2014/main" id="{D28A2CAB-2DEE-396F-B208-BB11249F9EE9}"/>
                </a:ext>
              </a:extLst>
            </p:cNvPr>
            <p:cNvSpPr/>
            <p:nvPr/>
          </p:nvSpPr>
          <p:spPr>
            <a:xfrm>
              <a:off x="2016256" y="3152842"/>
              <a:ext cx="164592" cy="274320"/>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AB8C4"/>
                  </a:solidFill>
                  <a:effectLst/>
                  <a:uLnTx/>
                  <a:uFillTx/>
                  <a:latin typeface="Marianne" panose="02000000000000000000" pitchFamily="50" charset="0"/>
                </a:rPr>
                <a:t>›</a:t>
              </a:r>
              <a:endParaRPr kumimoji="0" lang="en-US" sz="24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6" name="Text 4">
              <a:extLst>
                <a:ext uri="{FF2B5EF4-FFF2-40B4-BE49-F238E27FC236}">
                  <a16:creationId xmlns:a16="http://schemas.microsoft.com/office/drawing/2014/main" id="{1F9CE853-A4A2-B7E3-A8E8-C4538466F47D}"/>
                </a:ext>
              </a:extLst>
            </p:cNvPr>
            <p:cNvSpPr/>
            <p:nvPr/>
          </p:nvSpPr>
          <p:spPr>
            <a:xfrm>
              <a:off x="2267744" y="2832802"/>
              <a:ext cx="1366976" cy="1190852"/>
            </a:xfrm>
            <a:prstGeom prst="roundRect">
              <a:avLst>
                <a:gd name="adj" fmla="val 3521"/>
              </a:avLst>
            </a:prstGeom>
            <a:solidFill>
              <a:srgbClr val="DCEFEF"/>
            </a:solidFill>
            <a:ln>
              <a:solidFill>
                <a:srgbClr val="DCEFEF">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E4F79"/>
                  </a:solidFill>
                  <a:effectLst/>
                  <a:uLnTx/>
                  <a:uFillTx/>
                  <a:latin typeface="Marianne" panose="02000000000000000000" pitchFamily="50" charset="0"/>
                </a:rPr>
                <a:t>Orientation</a:t>
              </a:r>
              <a:r>
                <a:rPr kumimoji="0" lang="en-US" sz="1200" b="1" i="0" u="none" strike="noStrike" kern="1200" cap="none" spc="0" normalizeH="0" baseline="0" noProof="0" dirty="0">
                  <a:ln>
                    <a:noFill/>
                  </a:ln>
                  <a:solidFill>
                    <a:srgbClr val="0E4F79"/>
                  </a:solidFill>
                  <a:effectLst/>
                  <a:uLnTx/>
                  <a:uFillTx/>
                  <a:latin typeface="Marianne" panose="02000000000000000000" pitchFamily="50" charset="0"/>
                </a:rPr>
                <a:t>
</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63248"/>
                  </a:solidFill>
                  <a:effectLst/>
                  <a:uLnTx/>
                  <a:uFillTx/>
                  <a:latin typeface="Marianne" panose="02000000000000000000" pitchFamily="50" charset="0"/>
                </a:rPr>
                <a:t>formaliser les circuits avec soignants, MSS, collectivités</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19" name="Text 5">
              <a:extLst>
                <a:ext uri="{FF2B5EF4-FFF2-40B4-BE49-F238E27FC236}">
                  <a16:creationId xmlns:a16="http://schemas.microsoft.com/office/drawing/2014/main" id="{9B39444B-0F0C-83E6-05C4-D041F43C6720}"/>
                </a:ext>
              </a:extLst>
            </p:cNvPr>
            <p:cNvSpPr/>
            <p:nvPr/>
          </p:nvSpPr>
          <p:spPr>
            <a:xfrm>
              <a:off x="3744448" y="3152842"/>
              <a:ext cx="164592" cy="274320"/>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AB8C4"/>
                  </a:solidFill>
                  <a:effectLst/>
                  <a:uLnTx/>
                  <a:uFillTx/>
                  <a:latin typeface="Marianne" panose="02000000000000000000" pitchFamily="50" charset="0"/>
                </a:rPr>
                <a:t>›</a:t>
              </a:r>
              <a:endParaRPr kumimoji="0" lang="en-US" sz="24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21" name="Text 6">
              <a:extLst>
                <a:ext uri="{FF2B5EF4-FFF2-40B4-BE49-F238E27FC236}">
                  <a16:creationId xmlns:a16="http://schemas.microsoft.com/office/drawing/2014/main" id="{BC61583C-25D9-D436-1D35-759A47B2FAC1}"/>
                </a:ext>
              </a:extLst>
            </p:cNvPr>
            <p:cNvSpPr/>
            <p:nvPr/>
          </p:nvSpPr>
          <p:spPr>
            <a:xfrm>
              <a:off x="3995936" y="2832802"/>
              <a:ext cx="1366976" cy="1190852"/>
            </a:xfrm>
            <a:prstGeom prst="roundRect">
              <a:avLst>
                <a:gd name="adj" fmla="val 3521"/>
              </a:avLst>
            </a:prstGeom>
            <a:solidFill>
              <a:srgbClr val="EEF7DA"/>
            </a:solidFill>
            <a:ln>
              <a:solidFill>
                <a:srgbClr val="EEF7DA">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E4F79"/>
                  </a:solidFill>
                  <a:effectLst/>
                  <a:uLnTx/>
                  <a:uFillTx/>
                  <a:latin typeface="Marianne" panose="02000000000000000000" pitchFamily="50" charset="0"/>
                </a:rPr>
                <a:t>Pratique</a:t>
              </a:r>
              <a:r>
                <a:rPr kumimoji="0" lang="en-US" sz="1200" b="1" i="0" u="none" strike="noStrike" kern="1200" cap="none" spc="0" normalizeH="0" baseline="0" noProof="0" dirty="0">
                  <a:ln>
                    <a:noFill/>
                  </a:ln>
                  <a:solidFill>
                    <a:srgbClr val="0E4F79"/>
                  </a:solidFill>
                  <a:effectLst/>
                  <a:uLnTx/>
                  <a:uFillTx/>
                  <a:latin typeface="Marianne" panose="02000000000000000000" pitchFamily="50" charset="0"/>
                </a:rPr>
                <a:t>
</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63248"/>
                  </a:solidFill>
                  <a:effectLst/>
                  <a:uLnTx/>
                  <a:uFillTx/>
                  <a:latin typeface="Marianne" panose="02000000000000000000" pitchFamily="50" charset="0"/>
                </a:rPr>
                <a:t>adapter l’offre : remise en activité, APA, club, autonomie</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22" name="Text 7">
              <a:extLst>
                <a:ext uri="{FF2B5EF4-FFF2-40B4-BE49-F238E27FC236}">
                  <a16:creationId xmlns:a16="http://schemas.microsoft.com/office/drawing/2014/main" id="{C1854E91-D18B-AC56-EE9B-313E2930CD06}"/>
                </a:ext>
              </a:extLst>
            </p:cNvPr>
            <p:cNvSpPr/>
            <p:nvPr/>
          </p:nvSpPr>
          <p:spPr>
            <a:xfrm>
              <a:off x="5472640" y="3152842"/>
              <a:ext cx="164592" cy="274320"/>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AB8C4"/>
                  </a:solidFill>
                  <a:effectLst/>
                  <a:uLnTx/>
                  <a:uFillTx/>
                  <a:latin typeface="Marianne" panose="02000000000000000000" pitchFamily="50" charset="0"/>
                </a:rPr>
                <a:t>›</a:t>
              </a:r>
              <a:endParaRPr kumimoji="0" lang="en-US" sz="24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23" name="Text 8">
              <a:extLst>
                <a:ext uri="{FF2B5EF4-FFF2-40B4-BE49-F238E27FC236}">
                  <a16:creationId xmlns:a16="http://schemas.microsoft.com/office/drawing/2014/main" id="{575C8CEA-6D5B-5069-0864-EC047D310F02}"/>
                </a:ext>
              </a:extLst>
            </p:cNvPr>
            <p:cNvSpPr/>
            <p:nvPr/>
          </p:nvSpPr>
          <p:spPr>
            <a:xfrm>
              <a:off x="5724128" y="2832802"/>
              <a:ext cx="1366976" cy="1190852"/>
            </a:xfrm>
            <a:prstGeom prst="roundRect">
              <a:avLst>
                <a:gd name="adj" fmla="val 3521"/>
              </a:avLst>
            </a:prstGeom>
            <a:solidFill>
              <a:srgbClr val="F2EEE5"/>
            </a:solidFill>
            <a:ln>
              <a:solidFill>
                <a:srgbClr val="F2EEE5">
                  <a:alpha val="0"/>
                </a:srgbClr>
              </a:solidFill>
            </a:ln>
          </p:spPr>
          <p:txBody>
            <a:bodyPr wrap="square" lIns="1016" tIns="1016" rIns="1016" bIns="1016"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E4F79"/>
                  </a:solidFill>
                  <a:effectLst/>
                  <a:uLnTx/>
                  <a:uFillTx/>
                  <a:latin typeface="Marianne" panose="02000000000000000000" pitchFamily="50" charset="0"/>
                </a:rPr>
                <a:t>Suivi</a:t>
              </a:r>
              <a:r>
                <a:rPr kumimoji="0" lang="en-US" sz="1200" b="1" i="0" u="none" strike="noStrike" kern="1200" cap="none" spc="0" normalizeH="0" baseline="0" noProof="0" dirty="0">
                  <a:ln>
                    <a:noFill/>
                  </a:ln>
                  <a:solidFill>
                    <a:srgbClr val="0E4F79"/>
                  </a:solidFill>
                  <a:effectLst/>
                  <a:uLnTx/>
                  <a:uFillTx/>
                  <a:latin typeface="Marianne" panose="02000000000000000000" pitchFamily="50" charset="0"/>
                </a:rPr>
                <a:t>
</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63248"/>
                  </a:solidFill>
                  <a:effectLst/>
                  <a:uLnTx/>
                  <a:uFillTx/>
                  <a:latin typeface="Marianne" panose="02000000000000000000" pitchFamily="50" charset="0"/>
                </a:rPr>
                <a:t>maintenir la pratique et </a:t>
              </a:r>
              <a:r>
                <a:rPr kumimoji="0" lang="en-US" sz="1200" b="0" i="0" u="none" strike="noStrike" kern="1200" cap="none" spc="0" normalizeH="0" baseline="0" noProof="0" dirty="0" err="1">
                  <a:ln>
                    <a:noFill/>
                  </a:ln>
                  <a:solidFill>
                    <a:srgbClr val="163248"/>
                  </a:solidFill>
                  <a:effectLst/>
                  <a:uLnTx/>
                  <a:uFillTx/>
                  <a:latin typeface="Marianne" panose="02000000000000000000" pitchFamily="50" charset="0"/>
                </a:rPr>
                <a:t>éviter</a:t>
              </a:r>
              <a:r>
                <a:rPr kumimoji="0" lang="en-US" sz="1200" b="0" i="0" u="none" strike="noStrike" kern="1200" cap="none" spc="0" normalizeH="0" baseline="0" noProof="0" dirty="0">
                  <a:ln>
                    <a:noFill/>
                  </a:ln>
                  <a:solidFill>
                    <a:srgbClr val="163248"/>
                  </a:solidFill>
                  <a:effectLst/>
                  <a:uLnTx/>
                  <a:uFillTx/>
                  <a:latin typeface="Marianne" panose="02000000000000000000" pitchFamily="50" charset="0"/>
                </a:rPr>
                <a:t>  les ruptures de parcours</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grpSp>
      <p:sp>
        <p:nvSpPr>
          <p:cNvPr id="24" name="Text 9">
            <a:extLst>
              <a:ext uri="{FF2B5EF4-FFF2-40B4-BE49-F238E27FC236}">
                <a16:creationId xmlns:a16="http://schemas.microsoft.com/office/drawing/2014/main" id="{428DAC54-180C-1FA6-389D-69DF9B901817}"/>
              </a:ext>
            </a:extLst>
          </p:cNvPr>
          <p:cNvSpPr/>
          <p:nvPr/>
        </p:nvSpPr>
        <p:spPr>
          <a:xfrm>
            <a:off x="539552" y="4807286"/>
            <a:ext cx="6551552" cy="877824"/>
          </a:xfrm>
          <a:prstGeom prst="roundRect">
            <a:avLst>
              <a:gd name="adj" fmla="val 5208"/>
            </a:avLst>
          </a:prstGeom>
          <a:solidFill>
            <a:srgbClr val="FFFFFF"/>
          </a:solidFill>
          <a:ln w="12700">
            <a:solidFill>
              <a:srgbClr val="DDE7EE"/>
            </a:solidFill>
          </a:ln>
        </p:spPr>
        <p:txBody>
          <a:bodyPr wrap="square" lIns="1524" tIns="1524" rIns="1524" bIns="1524"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63248"/>
                </a:solidFill>
                <a:effectLst/>
                <a:uLnTx/>
                <a:uFillTx/>
                <a:latin typeface="Marianne" panose="02000000000000000000" pitchFamily="50" charset="0"/>
              </a:rPr>
              <a:t>À démontrer dans le dossier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63248"/>
                </a:solidFill>
                <a:effectLst/>
                <a:uLnTx/>
                <a:uFillTx/>
                <a:latin typeface="Marianne" panose="02000000000000000000" pitchFamily="50" charset="0"/>
              </a:rPr>
              <a:t>constat territorial solide, publics prioritaires clairement visés, modalités cohérentes, partenariats utiles (notamment MSS), cohérence avec la stratégie nationale.</a:t>
            </a:r>
            <a:endParaRPr kumimoji="0" lang="en-US" sz="14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26" name="Text 10">
            <a:extLst>
              <a:ext uri="{FF2B5EF4-FFF2-40B4-BE49-F238E27FC236}">
                <a16:creationId xmlns:a16="http://schemas.microsoft.com/office/drawing/2014/main" id="{BC5538F1-AEB8-8ABF-FDF2-CC2E6563DC04}"/>
              </a:ext>
            </a:extLst>
          </p:cNvPr>
          <p:cNvSpPr/>
          <p:nvPr/>
        </p:nvSpPr>
        <p:spPr>
          <a:xfrm>
            <a:off x="7331248" y="2277842"/>
            <a:ext cx="1530424" cy="3147941"/>
          </a:xfrm>
          <a:prstGeom prst="roundRect">
            <a:avLst>
              <a:gd name="adj" fmla="val 1961"/>
            </a:avLst>
          </a:prstGeom>
          <a:solidFill>
            <a:srgbClr val="0E4F79"/>
          </a:solidFill>
          <a:ln>
            <a:solidFill>
              <a:srgbClr val="0E4F79">
                <a:alpha val="0"/>
              </a:srgbClr>
            </a:solidFill>
          </a:ln>
        </p:spPr>
        <p:txBody>
          <a:bodyPr wrap="square" lIns="1778" tIns="1778" rIns="1778" bIns="1778"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20" b="1" i="0" u="none" strike="noStrike" kern="1200" cap="none" spc="0" normalizeH="0" baseline="0" noProof="0" dirty="0">
                <a:ln>
                  <a:noFill/>
                </a:ln>
                <a:solidFill>
                  <a:srgbClr val="FFFFFF"/>
                </a:solidFill>
                <a:effectLst/>
                <a:uLnTx/>
                <a:uFillTx/>
                <a:latin typeface="Marianne" panose="02000000000000000000" pitchFamily="50" charset="0"/>
              </a:rPr>
              <a:t>Indicateurs attendus
</a:t>
            </a:r>
            <a:endParaRPr kumimoji="0" lang="en-US" sz="142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266700" lvl="1" indent="-88900"/>
            <a:r>
              <a:rPr kumimoji="0" lang="en-US" sz="1200" b="0" i="0" u="none" strike="noStrike" kern="1200" cap="none" spc="0" normalizeH="0" baseline="0" noProof="0" dirty="0">
                <a:ln>
                  <a:noFill/>
                </a:ln>
                <a:solidFill>
                  <a:srgbClr val="FFFFFF"/>
                </a:solidFill>
                <a:effectLst/>
                <a:uLnTx/>
                <a:uFillTx/>
                <a:latin typeface="Marianne" panose="02000000000000000000" pitchFamily="50" charset="0"/>
              </a:rPr>
              <a:t>• bénéficiaires</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266700" lvl="1" indent="-88900"/>
            <a:r>
              <a:rPr kumimoji="0" lang="en-US" sz="1200" b="0" i="0" u="none" strike="noStrike" kern="1200" cap="none" spc="0" normalizeH="0" baseline="0" noProof="0" dirty="0">
                <a:ln>
                  <a:noFill/>
                </a:ln>
                <a:solidFill>
                  <a:srgbClr val="FFFFFF"/>
                </a:solidFill>
                <a:effectLst/>
                <a:uLnTx/>
                <a:uFillTx/>
                <a:latin typeface="Marianne" panose="02000000000000000000" pitchFamily="50" charset="0"/>
              </a:rPr>
              <a:t>• créneaux ouverts</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266700" lvl="1" indent="-88900"/>
            <a:r>
              <a:rPr kumimoji="0" lang="en-US" sz="1200" b="0" i="0" u="none" strike="noStrike" kern="1200" cap="none" spc="0" normalizeH="0" baseline="0" noProof="0" dirty="0">
                <a:ln>
                  <a:noFill/>
                </a:ln>
                <a:solidFill>
                  <a:srgbClr val="FFFFFF"/>
                </a:solidFill>
                <a:effectLst/>
                <a:uLnTx/>
                <a:uFillTx/>
                <a:latin typeface="Marianne" panose="02000000000000000000" pitchFamily="50" charset="0"/>
              </a:rPr>
              <a:t>• partenariats actifs</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266700" lvl="1" indent="-88900"/>
            <a:r>
              <a:rPr kumimoji="0" lang="en-US" sz="1200" b="0" i="0" u="none" strike="noStrike" kern="1200" cap="none" spc="0" normalizeH="0" baseline="0" noProof="0" dirty="0">
                <a:ln>
                  <a:noFill/>
                </a:ln>
                <a:solidFill>
                  <a:srgbClr val="FFFFFF"/>
                </a:solidFill>
                <a:effectLst/>
                <a:uLnTx/>
                <a:uFillTx/>
                <a:latin typeface="Marianne" panose="02000000000000000000" pitchFamily="50" charset="0"/>
              </a:rPr>
              <a:t>• orientations effectives</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266700" lvl="1" indent="-88900"/>
            <a:r>
              <a:rPr kumimoji="0" lang="en-US" sz="1200" b="0" i="0" u="none" strike="noStrike" kern="1200" cap="none" spc="0" normalizeH="0" baseline="0" noProof="0" dirty="0">
                <a:ln>
                  <a:noFill/>
                </a:ln>
                <a:solidFill>
                  <a:srgbClr val="FFFFFF"/>
                </a:solidFill>
                <a:effectLst/>
                <a:uLnTx/>
                <a:uFillTx/>
                <a:latin typeface="Marianne" panose="02000000000000000000" pitchFamily="50" charset="0"/>
              </a:rPr>
              <a:t>• maintien dans la pratique</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a:p>
            <a:pPr marL="266700" lvl="1" indent="-88900"/>
            <a:r>
              <a:rPr kumimoji="0" lang="en-US" sz="1200" b="0" i="0" u="none" strike="noStrike" kern="1200" cap="none" spc="0" normalizeH="0" baseline="0" noProof="0" dirty="0">
                <a:ln>
                  <a:noFill/>
                </a:ln>
                <a:solidFill>
                  <a:srgbClr val="FFFFFF"/>
                </a:solidFill>
                <a:effectLst/>
                <a:uLnTx/>
                <a:uFillTx/>
                <a:latin typeface="Marianne" panose="02000000000000000000" pitchFamily="50" charset="0"/>
              </a:rPr>
              <a:t>• impact qualitatif sur l’accessibilité et la coordination</a:t>
            </a:r>
            <a:endParaRPr kumimoji="0" lang="en-US" sz="1200" b="0" i="0" u="none" strike="noStrike" kern="1200" cap="none" spc="0" normalizeH="0" baseline="0" noProof="0" dirty="0">
              <a:ln>
                <a:noFill/>
              </a:ln>
              <a:solidFill>
                <a:sysClr val="windowText" lastClr="000000"/>
              </a:solidFill>
              <a:effectLst/>
              <a:uLnTx/>
              <a:uFillTx/>
              <a:latin typeface="Marianne" panose="02000000000000000000" pitchFamily="50" charset="0"/>
            </a:endParaRPr>
          </a:p>
        </p:txBody>
      </p:sp>
      <p:sp>
        <p:nvSpPr>
          <p:cNvPr id="28" name="Slide Number Placeholder 0">
            <a:extLst>
              <a:ext uri="{FF2B5EF4-FFF2-40B4-BE49-F238E27FC236}">
                <a16:creationId xmlns:a16="http://schemas.microsoft.com/office/drawing/2014/main" id="{C51BF0FD-5BD8-274C-9219-6D6A12EEC573}"/>
              </a:ext>
            </a:extLst>
          </p:cNvPr>
          <p:cNvSpPr>
            <a:spLocks noGrp="1"/>
          </p:cNvSpPr>
          <p:nvPr/>
        </p:nvSpPr>
        <p:spPr>
          <a:xfrm>
            <a:off x="10232152" y="6935868"/>
            <a:ext cx="800000" cy="300000"/>
          </a:xfrm>
          <a:prstGeom prst="rect">
            <a:avLst/>
          </a:prstGeom>
          <a:extLst>
            <a:ext uri="{C572A759-6A51-4108-AA02-DFA0A04FC94B}">
              <ma14:wrappingTextBoxFlag xmlns="" xmlns:ma14="http://schemas.microsoft.com/office/mac/drawingml/2011/main" xmlns:lc="http://schemas.openxmlformats.org/drawingml/2006/lockedCanvas" val="0"/>
            </a:ext>
          </a:extLst>
        </p:spPr>
        <p:txBody>
          <a:bodyPr/>
          <a:lstStyle>
            <a:lvl1pPr marL="0" algn="l" defTabSz="914400" rtl="0" eaLnBrk="1" latinLnBrk="0" hangingPunct="1">
              <a:defRPr sz="1000" kern="1200">
                <a:solidFill>
                  <a:srgbClr val="FFFFFF"/>
                </a:solidFill>
                <a:latin typeface="Aptos"/>
                <a:ea typeface="Aptos"/>
                <a:cs typeface="Apto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000" b="0" i="0" u="none" strike="noStrike" kern="1200" cap="none" spc="0" normalizeH="0" baseline="0" noProof="0">
                <a:ln>
                  <a:noFill/>
                </a:ln>
                <a:solidFill>
                  <a:srgbClr val="FFFFFF"/>
                </a:solidFill>
                <a:effectLst/>
                <a:uLnTx/>
                <a:uFillTx/>
                <a:latin typeface="Marianne" panose="02000000000000000000"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Marianne" panose="02000000000000000000" pitchFamily="50" charset="0"/>
            </a:endParaRPr>
          </a:p>
        </p:txBody>
      </p:sp>
      <p:pic>
        <p:nvPicPr>
          <p:cNvPr id="11" name="Image 10" descr="Une image contenant personne, herbe, plein air, arbre&#10;&#10;Le contenu généré par l’IA peut être incorrect.">
            <a:extLst>
              <a:ext uri="{FF2B5EF4-FFF2-40B4-BE49-F238E27FC236}">
                <a16:creationId xmlns:a16="http://schemas.microsoft.com/office/drawing/2014/main" id="{8514C68F-7942-9A0D-307E-CE09780C5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99321"/>
            <a:ext cx="1691680" cy="1126133"/>
          </a:xfrm>
          <a:prstGeom prst="rect">
            <a:avLst/>
          </a:prstGeom>
        </p:spPr>
      </p:pic>
    </p:spTree>
    <p:extLst>
      <p:ext uri="{BB962C8B-B14F-4D97-AF65-F5344CB8AC3E}">
        <p14:creationId xmlns:p14="http://schemas.microsoft.com/office/powerpoint/2010/main" val="42250584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TotalTime>
  <Words>4898</Words>
  <Application>Microsoft Office PowerPoint</Application>
  <PresentationFormat>Affichage à l'écran (4:3)</PresentationFormat>
  <Paragraphs>729</Paragraphs>
  <Slides>52</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52</vt:i4>
      </vt:variant>
    </vt:vector>
  </HeadingPairs>
  <TitlesOfParts>
    <vt:vector size="59" baseType="lpstr">
      <vt:lpstr>Arial</vt:lpstr>
      <vt:lpstr>Calibri</vt:lpstr>
      <vt:lpstr>Courier New</vt:lpstr>
      <vt:lpstr>Marianne</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référents au sein de la DRAJES et des SDJES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Campagne ANS 2021 Emplois/apprentissage</dc:title>
  <dc:creator>sidsic</dc:creator>
  <cp:lastModifiedBy>Myriam Wendling</cp:lastModifiedBy>
  <cp:revision>555</cp:revision>
  <cp:lastPrinted>2021-04-01T17:40:39Z</cp:lastPrinted>
  <dcterms:created xsi:type="dcterms:W3CDTF">2021-02-15T08:33:02Z</dcterms:created>
  <dcterms:modified xsi:type="dcterms:W3CDTF">2026-05-04T09:37:57Z</dcterms:modified>
</cp:coreProperties>
</file>