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notesMasterIdLst>
    <p:notesMasterId r:id="rId3"/>
  </p:notesMasterIdLst>
  <p:sldIdLst>
    <p:sldId id="331" r:id="rId2"/>
  </p:sldIdLst>
  <p:sldSz cx="12192000" cy="14400213"/>
  <p:notesSz cx="6797675" cy="9982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1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1AA"/>
    <a:srgbClr val="DDE2EF"/>
    <a:srgbClr val="FCF2DA"/>
    <a:srgbClr val="F1ECF4"/>
    <a:srgbClr val="A16B2D"/>
    <a:srgbClr val="EDB121"/>
    <a:srgbClr val="425DA8"/>
    <a:srgbClr val="7345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43" autoAdjust="0"/>
    <p:restoredTop sz="95423"/>
  </p:normalViewPr>
  <p:slideViewPr>
    <p:cSldViewPr>
      <p:cViewPr varScale="1">
        <p:scale>
          <a:sx n="52" d="100"/>
          <a:sy n="52" d="100"/>
        </p:scale>
        <p:origin x="3066" y="180"/>
      </p:cViewPr>
      <p:guideLst>
        <p:guide orient="horz" pos="71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5008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5008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76BCD3-1B90-CA4B-8067-17DB2D43F99D}" type="datetimeFigureOut">
              <a:rPr lang="fr-FR" smtClean="0"/>
              <a:t>04/07/2026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973263" y="1247775"/>
            <a:ext cx="2851150" cy="3368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803934"/>
            <a:ext cx="5438140" cy="393049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81358"/>
            <a:ext cx="2945659" cy="5008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81358"/>
            <a:ext cx="2945659" cy="5008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AA2AC-D604-CA49-9D05-7B5986E392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2115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56703"/>
            <a:ext cx="10363200" cy="501340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7563446"/>
            <a:ext cx="9144000" cy="3476717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D2D5-64A6-FD4E-B2E4-12A0E6F1222D}" type="datetimeFigureOut">
              <a:rPr lang="fr-FR" smtClean="0"/>
              <a:t>04/07/2026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8A94-7E80-CD4E-B1B7-7530677BB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7183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D2D5-64A6-FD4E-B2E4-12A0E6F1222D}" type="datetimeFigureOut">
              <a:rPr lang="fr-FR" smtClean="0"/>
              <a:t>04/07/2026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8A94-7E80-CD4E-B1B7-7530677BB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9808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6678"/>
            <a:ext cx="2628900" cy="1220351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766678"/>
            <a:ext cx="7734300" cy="1220351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D2D5-64A6-FD4E-B2E4-12A0E6F1222D}" type="datetimeFigureOut">
              <a:rPr lang="fr-FR" smtClean="0"/>
              <a:t>04/07/2026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8A94-7E80-CD4E-B1B7-7530677BB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574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D2D5-64A6-FD4E-B2E4-12A0E6F1222D}" type="datetimeFigureOut">
              <a:rPr lang="fr-FR" smtClean="0"/>
              <a:t>04/07/2026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8A94-7E80-CD4E-B1B7-7530677BB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3224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3590057"/>
            <a:ext cx="10515600" cy="5990088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9636813"/>
            <a:ext cx="10515600" cy="3150046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D2D5-64A6-FD4E-B2E4-12A0E6F1222D}" type="datetimeFigureOut">
              <a:rPr lang="fr-FR" smtClean="0"/>
              <a:t>04/07/2026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8A94-7E80-CD4E-B1B7-7530677BB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23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3833390"/>
            <a:ext cx="5181600" cy="913680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3833390"/>
            <a:ext cx="5181600" cy="913680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D2D5-64A6-FD4E-B2E4-12A0E6F1222D}" type="datetimeFigureOut">
              <a:rPr lang="fr-FR" smtClean="0"/>
              <a:t>04/07/2026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8A94-7E80-CD4E-B1B7-7530677BB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4443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66681"/>
            <a:ext cx="10515600" cy="278337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530053"/>
            <a:ext cx="5157787" cy="173002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260078"/>
            <a:ext cx="5157787" cy="77367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530053"/>
            <a:ext cx="5183188" cy="173002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260078"/>
            <a:ext cx="5183188" cy="77367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D2D5-64A6-FD4E-B2E4-12A0E6F1222D}" type="datetimeFigureOut">
              <a:rPr lang="fr-FR" smtClean="0"/>
              <a:t>04/07/2026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8A94-7E80-CD4E-B1B7-7530677BB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4448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D2D5-64A6-FD4E-B2E4-12A0E6F1222D}" type="datetimeFigureOut">
              <a:rPr lang="fr-FR" smtClean="0"/>
              <a:t>04/07/2026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8A94-7E80-CD4E-B1B7-7530677BB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066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D2D5-64A6-FD4E-B2E4-12A0E6F1222D}" type="datetimeFigureOut">
              <a:rPr lang="fr-FR" smtClean="0"/>
              <a:t>04/07/2026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8A94-7E80-CD4E-B1B7-7530677BB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006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60014"/>
            <a:ext cx="3932237" cy="336005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073367"/>
            <a:ext cx="6172200" cy="10233485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320064"/>
            <a:ext cx="3932237" cy="8003453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D2D5-64A6-FD4E-B2E4-12A0E6F1222D}" type="datetimeFigureOut">
              <a:rPr lang="fr-FR" smtClean="0"/>
              <a:t>04/07/2026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8A94-7E80-CD4E-B1B7-7530677BB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762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60014"/>
            <a:ext cx="3932237" cy="336005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073367"/>
            <a:ext cx="6172200" cy="10233485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320064"/>
            <a:ext cx="3932237" cy="8003453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D2D5-64A6-FD4E-B2E4-12A0E6F1222D}" type="datetimeFigureOut">
              <a:rPr lang="fr-FR" smtClean="0"/>
              <a:t>04/07/2026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8A94-7E80-CD4E-B1B7-7530677BB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6888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66681"/>
            <a:ext cx="10515600" cy="2783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3833390"/>
            <a:ext cx="10515600" cy="9136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3346867"/>
            <a:ext cx="2743200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4D2D5-64A6-FD4E-B2E4-12A0E6F1222D}" type="datetimeFigureOut">
              <a:rPr lang="fr-FR" smtClean="0"/>
              <a:t>04/07/2026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3346867"/>
            <a:ext cx="4114800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3346867"/>
            <a:ext cx="2743200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A8A94-7E80-CD4E-B1B7-7530677BB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26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ZoneTexte 77">
            <a:extLst>
              <a:ext uri="{FF2B5EF4-FFF2-40B4-BE49-F238E27FC236}">
                <a16:creationId xmlns:a16="http://schemas.microsoft.com/office/drawing/2014/main" id="{F89EB748-ACBB-4898-B8D2-C3F9137091DA}"/>
              </a:ext>
            </a:extLst>
          </p:cNvPr>
          <p:cNvSpPr txBox="1"/>
          <p:nvPr/>
        </p:nvSpPr>
        <p:spPr>
          <a:xfrm>
            <a:off x="-7130287" y="-1783773"/>
            <a:ext cx="184731" cy="3408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sz="1615" dirty="0"/>
          </a:p>
        </p:txBody>
      </p:sp>
      <p:sp>
        <p:nvSpPr>
          <p:cNvPr id="79" name="ZoneTexte 78">
            <a:extLst>
              <a:ext uri="{FF2B5EF4-FFF2-40B4-BE49-F238E27FC236}">
                <a16:creationId xmlns:a16="http://schemas.microsoft.com/office/drawing/2014/main" id="{097D1A3F-6882-4F94-B9B1-028C2D75A7CC}"/>
              </a:ext>
            </a:extLst>
          </p:cNvPr>
          <p:cNvSpPr txBox="1"/>
          <p:nvPr/>
        </p:nvSpPr>
        <p:spPr>
          <a:xfrm>
            <a:off x="0" y="360000"/>
            <a:ext cx="12192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2400" b="1" dirty="0">
                <a:solidFill>
                  <a:srgbClr val="734594"/>
                </a:solidFill>
                <a:latin typeface="Marianne ExtraBold" panose="02000000000000000000" pitchFamily="2" charset="0"/>
              </a:rPr>
              <a:t>PLAN LOCAL DE FORMATION </a:t>
            </a:r>
            <a:r>
              <a:rPr lang="fr-FR" sz="2400" dirty="0">
                <a:solidFill>
                  <a:srgbClr val="734594"/>
                </a:solidFill>
                <a:latin typeface="Marianne Light" panose="02000000000000000000" pitchFamily="2" charset="0"/>
              </a:rPr>
              <a:t>&gt; </a:t>
            </a:r>
            <a:r>
              <a:rPr lang="fr-FR" sz="2400" b="1" dirty="0">
                <a:solidFill>
                  <a:srgbClr val="734594"/>
                </a:solidFill>
                <a:latin typeface="Marianne ExtraBold" panose="02000000000000000000" pitchFamily="2" charset="0"/>
              </a:rPr>
              <a:t>BEF SUD MEUSIEN</a:t>
            </a:r>
          </a:p>
        </p:txBody>
      </p:sp>
      <p:sp>
        <p:nvSpPr>
          <p:cNvPr id="80" name="Rectangle à coins arrondis 24">
            <a:extLst>
              <a:ext uri="{FF2B5EF4-FFF2-40B4-BE49-F238E27FC236}">
                <a16:creationId xmlns:a16="http://schemas.microsoft.com/office/drawing/2014/main" id="{2F8D8D00-A134-4421-9949-A35AB6A9A0BE}"/>
              </a:ext>
            </a:extLst>
          </p:cNvPr>
          <p:cNvSpPr/>
          <p:nvPr/>
        </p:nvSpPr>
        <p:spPr>
          <a:xfrm>
            <a:off x="8058780" y="1042214"/>
            <a:ext cx="3654000" cy="4579795"/>
          </a:xfrm>
          <a:prstGeom prst="roundRect">
            <a:avLst>
              <a:gd name="adj" fmla="val 500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Rectangle à coins arrondis 33">
            <a:extLst>
              <a:ext uri="{FF2B5EF4-FFF2-40B4-BE49-F238E27FC236}">
                <a16:creationId xmlns:a16="http://schemas.microsoft.com/office/drawing/2014/main" id="{C098D0E0-B91F-4966-BFF0-F30B62C8C4B2}"/>
              </a:ext>
            </a:extLst>
          </p:cNvPr>
          <p:cNvSpPr/>
          <p:nvPr/>
        </p:nvSpPr>
        <p:spPr>
          <a:xfrm>
            <a:off x="8169123" y="1066607"/>
            <a:ext cx="3384000" cy="5942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600" b="1" dirty="0">
                <a:solidFill>
                  <a:srgbClr val="A16B2D"/>
                </a:solidFill>
                <a:latin typeface="Marianne" panose="02000000000000000000" pitchFamily="2" charset="0"/>
                <a:cs typeface="Arial" panose="020B0604020202020204" pitchFamily="34" charset="0"/>
              </a:rPr>
              <a:t>Favoriser la motivation et l’engagement des élèves dans leurs apprentissages</a:t>
            </a:r>
          </a:p>
        </p:txBody>
      </p:sp>
      <p:sp>
        <p:nvSpPr>
          <p:cNvPr id="82" name="Rectangle : coins arrondis 21">
            <a:extLst>
              <a:ext uri="{FF2B5EF4-FFF2-40B4-BE49-F238E27FC236}">
                <a16:creationId xmlns:a16="http://schemas.microsoft.com/office/drawing/2014/main" id="{F3E38A9E-D5EC-4802-B555-D3CD74420397}"/>
              </a:ext>
            </a:extLst>
          </p:cNvPr>
          <p:cNvSpPr/>
          <p:nvPr/>
        </p:nvSpPr>
        <p:spPr>
          <a:xfrm>
            <a:off x="8193780" y="3282123"/>
            <a:ext cx="3384000" cy="1007999"/>
          </a:xfrm>
          <a:prstGeom prst="roundRect">
            <a:avLst>
              <a:gd name="adj" fmla="val 12248"/>
            </a:avLst>
          </a:prstGeom>
          <a:solidFill>
            <a:srgbClr val="EDB121">
              <a:alpha val="164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81314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26A0121446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BEF07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Construire un projet </a:t>
            </a:r>
            <a:r>
              <a:rPr lang="fr-FR" sz="1400" b="0" dirty="0" err="1">
                <a:solidFill>
                  <a:schemeClr val="tx1"/>
                </a:solidFill>
                <a:latin typeface="Marianne" panose="02000000000000000000" pitchFamily="2" charset="0"/>
              </a:rPr>
              <a:t>interdegrés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83" name="Rectangle : coins arrondis 21">
            <a:extLst>
              <a:ext uri="{FF2B5EF4-FFF2-40B4-BE49-F238E27FC236}">
                <a16:creationId xmlns:a16="http://schemas.microsoft.com/office/drawing/2014/main" id="{CC257128-5E44-4501-B841-3B69B575B432}"/>
              </a:ext>
            </a:extLst>
          </p:cNvPr>
          <p:cNvSpPr/>
          <p:nvPr/>
        </p:nvSpPr>
        <p:spPr>
          <a:xfrm>
            <a:off x="8193780" y="2191911"/>
            <a:ext cx="3384000" cy="1007999"/>
          </a:xfrm>
          <a:prstGeom prst="roundRect">
            <a:avLst>
              <a:gd name="adj" fmla="val 13049"/>
            </a:avLst>
          </a:prstGeom>
          <a:solidFill>
            <a:srgbClr val="EDB121">
              <a:alpha val="164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78758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26A0120024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BEF07-CARDIE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Les communautés de pratiques en Maths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84" name="Rectangle : coins arrondis 21">
            <a:extLst>
              <a:ext uri="{FF2B5EF4-FFF2-40B4-BE49-F238E27FC236}">
                <a16:creationId xmlns:a16="http://schemas.microsoft.com/office/drawing/2014/main" id="{A874A372-69F3-4C16-B9C4-8B97FF58F11D}"/>
              </a:ext>
            </a:extLst>
          </p:cNvPr>
          <p:cNvSpPr/>
          <p:nvPr/>
        </p:nvSpPr>
        <p:spPr>
          <a:xfrm>
            <a:off x="8193780" y="4372335"/>
            <a:ext cx="3384000" cy="1007999"/>
          </a:xfrm>
          <a:prstGeom prst="roundRect">
            <a:avLst>
              <a:gd name="adj" fmla="val 17761"/>
            </a:avLst>
          </a:prstGeom>
          <a:solidFill>
            <a:srgbClr val="EDB121">
              <a:alpha val="164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81120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26A0121320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BEF07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Projet astronomie autour d'un planétarium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85" name="Rectangle à coins arrondis 27">
            <a:extLst>
              <a:ext uri="{FF2B5EF4-FFF2-40B4-BE49-F238E27FC236}">
                <a16:creationId xmlns:a16="http://schemas.microsoft.com/office/drawing/2014/main" id="{C415074B-6E8A-4FFF-8D45-DCB0A147D66F}"/>
              </a:ext>
            </a:extLst>
          </p:cNvPr>
          <p:cNvSpPr/>
          <p:nvPr/>
        </p:nvSpPr>
        <p:spPr>
          <a:xfrm>
            <a:off x="446540" y="1042214"/>
            <a:ext cx="3654000" cy="3230509"/>
          </a:xfrm>
          <a:prstGeom prst="roundRect">
            <a:avLst>
              <a:gd name="adj" fmla="val 372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339966"/>
              </a:solidFill>
            </a:endParaRPr>
          </a:p>
        </p:txBody>
      </p:sp>
      <p:sp>
        <p:nvSpPr>
          <p:cNvPr id="86" name="Rectangle à coins arrondis 31">
            <a:extLst>
              <a:ext uri="{FF2B5EF4-FFF2-40B4-BE49-F238E27FC236}">
                <a16:creationId xmlns:a16="http://schemas.microsoft.com/office/drawing/2014/main" id="{83D3C368-28D3-489D-B304-9E326D09BD01}"/>
              </a:ext>
            </a:extLst>
          </p:cNvPr>
          <p:cNvSpPr/>
          <p:nvPr/>
        </p:nvSpPr>
        <p:spPr>
          <a:xfrm>
            <a:off x="575999" y="1078843"/>
            <a:ext cx="3384000" cy="72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600" b="1" dirty="0">
                <a:solidFill>
                  <a:srgbClr val="734594"/>
                </a:solidFill>
                <a:latin typeface="Marianne" panose="02000000000000000000" pitchFamily="2" charset="0"/>
                <a:cs typeface="Arial" panose="020B0604020202020204" pitchFamily="34" charset="0"/>
              </a:rPr>
              <a:t>Développer l’ambition des élèves et favoriser leur orientation</a:t>
            </a:r>
          </a:p>
        </p:txBody>
      </p:sp>
      <p:sp>
        <p:nvSpPr>
          <p:cNvPr id="87" name="Rectangle : coins arrondis 21">
            <a:extLst>
              <a:ext uri="{FF2B5EF4-FFF2-40B4-BE49-F238E27FC236}">
                <a16:creationId xmlns:a16="http://schemas.microsoft.com/office/drawing/2014/main" id="{E3F8EF9F-C144-43FD-98B2-56643897C999}"/>
              </a:ext>
            </a:extLst>
          </p:cNvPr>
          <p:cNvSpPr/>
          <p:nvPr/>
        </p:nvSpPr>
        <p:spPr>
          <a:xfrm>
            <a:off x="575999" y="3099190"/>
            <a:ext cx="3384000" cy="1007999"/>
          </a:xfrm>
          <a:prstGeom prst="roundRect">
            <a:avLst>
              <a:gd name="adj" fmla="val 12491"/>
            </a:avLst>
          </a:prstGeom>
          <a:solidFill>
            <a:srgbClr val="734594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79635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26A0120588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BEF07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Liaison enseignement secondaire-supérieur</a:t>
            </a:r>
            <a:endParaRPr lang="fr-FR" sz="1400" dirty="0">
              <a:solidFill>
                <a:schemeClr val="tx1"/>
              </a:solidFill>
              <a:latin typeface="Marianne" panose="02000000000000000000" pitchFamily="2" charset="0"/>
            </a:endParaRPr>
          </a:p>
        </p:txBody>
      </p:sp>
      <p:sp>
        <p:nvSpPr>
          <p:cNvPr id="88" name="Rectangle : coins arrondis 21">
            <a:extLst>
              <a:ext uri="{FF2B5EF4-FFF2-40B4-BE49-F238E27FC236}">
                <a16:creationId xmlns:a16="http://schemas.microsoft.com/office/drawing/2014/main" id="{288860C3-BBDF-4109-94E1-387A3B155147}"/>
              </a:ext>
            </a:extLst>
          </p:cNvPr>
          <p:cNvSpPr/>
          <p:nvPr/>
        </p:nvSpPr>
        <p:spPr>
          <a:xfrm>
            <a:off x="575999" y="2191911"/>
            <a:ext cx="3384000" cy="828000"/>
          </a:xfrm>
          <a:prstGeom prst="roundRect">
            <a:avLst>
              <a:gd name="adj" fmla="val 17106"/>
            </a:avLst>
          </a:prstGeom>
          <a:solidFill>
            <a:srgbClr val="734594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i="0" dirty="0">
                <a:solidFill>
                  <a:sysClr val="windowText" lastClr="000000"/>
                </a:solidFill>
                <a:effectLst/>
                <a:latin typeface="Marianne" panose="02000000000000000000" pitchFamily="2" charset="0"/>
              </a:rPr>
              <a:t>80134</a:t>
            </a:r>
            <a:r>
              <a:rPr lang="fr-FR" sz="1400" b="0" i="0" dirty="0">
                <a:solidFill>
                  <a:sysClr val="windowText" lastClr="000000"/>
                </a:solidFill>
                <a:effectLst/>
                <a:latin typeface="Marianne" panose="02000000000000000000" pitchFamily="2" charset="0"/>
              </a:rPr>
              <a:t> / </a:t>
            </a:r>
            <a:r>
              <a:rPr lang="fr-FR" sz="1400" b="0" i="0" dirty="0">
                <a:solidFill>
                  <a:sysClr val="windowText" lastClr="000000"/>
                </a:solidFill>
                <a:effectLst/>
                <a:latin typeface="Marianne Light" panose="02000000000000000000" pitchFamily="2" charset="0"/>
              </a:rPr>
              <a:t>26A0120983</a:t>
            </a:r>
            <a:r>
              <a:rPr lang="fr-FR" sz="1400" b="0" i="0" dirty="0">
                <a:solidFill>
                  <a:sysClr val="windowText" lastClr="000000"/>
                </a:solidFill>
                <a:effectLst/>
                <a:latin typeface="Marianne" panose="02000000000000000000" pitchFamily="2" charset="0"/>
              </a:rPr>
              <a:t>
</a:t>
            </a:r>
            <a:r>
              <a:rPr lang="fr-FR" sz="1400" b="0" i="0" dirty="0">
                <a:solidFill>
                  <a:sysClr val="windowText" lastClr="000000"/>
                </a:solidFill>
                <a:effectLst/>
                <a:latin typeface="Marianne Light" panose="02000000000000000000" pitchFamily="2" charset="0"/>
              </a:rPr>
              <a:t>R2E</a:t>
            </a:r>
            <a:r>
              <a:rPr lang="fr-FR" sz="1400" b="0" i="0" dirty="0">
                <a:solidFill>
                  <a:sysClr val="windowText" lastClr="000000"/>
                </a:solidFill>
                <a:effectLst/>
                <a:latin typeface="Marianne" panose="02000000000000000000" pitchFamily="2" charset="0"/>
              </a:rPr>
              <a:t> : Webinaires orientation</a:t>
            </a:r>
            <a:endParaRPr lang="fr-FR" sz="1400" b="0" dirty="0">
              <a:solidFill>
                <a:sysClr val="windowText" lastClr="000000"/>
              </a:solidFill>
              <a:latin typeface="Marianne" panose="02000000000000000000" pitchFamily="2" charset="0"/>
            </a:endParaRPr>
          </a:p>
        </p:txBody>
      </p:sp>
      <p:sp>
        <p:nvSpPr>
          <p:cNvPr id="89" name="Rectangle à coins arrondis 26">
            <a:extLst>
              <a:ext uri="{FF2B5EF4-FFF2-40B4-BE49-F238E27FC236}">
                <a16:creationId xmlns:a16="http://schemas.microsoft.com/office/drawing/2014/main" id="{7C9F1F34-010A-4AF5-9211-5186C227590D}"/>
              </a:ext>
            </a:extLst>
          </p:cNvPr>
          <p:cNvSpPr/>
          <p:nvPr/>
        </p:nvSpPr>
        <p:spPr>
          <a:xfrm>
            <a:off x="4239903" y="1042214"/>
            <a:ext cx="3654000" cy="12743307"/>
          </a:xfrm>
          <a:prstGeom prst="roundRect">
            <a:avLst>
              <a:gd name="adj" fmla="val 492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  </a:t>
            </a:r>
          </a:p>
        </p:txBody>
      </p:sp>
      <p:sp>
        <p:nvSpPr>
          <p:cNvPr id="90" name="Rectangle à coins arrondis 32">
            <a:extLst>
              <a:ext uri="{FF2B5EF4-FFF2-40B4-BE49-F238E27FC236}">
                <a16:creationId xmlns:a16="http://schemas.microsoft.com/office/drawing/2014/main" id="{ADC9181A-6240-4822-BA47-EB685F42E865}"/>
              </a:ext>
            </a:extLst>
          </p:cNvPr>
          <p:cNvSpPr/>
          <p:nvPr/>
        </p:nvSpPr>
        <p:spPr>
          <a:xfrm>
            <a:off x="4367995" y="1066607"/>
            <a:ext cx="3384000" cy="58471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600" b="1" dirty="0">
                <a:solidFill>
                  <a:srgbClr val="A16B2D"/>
                </a:solidFill>
                <a:latin typeface="Marianne" panose="02000000000000000000" pitchFamily="2" charset="0"/>
                <a:cs typeface="Arial" panose="020B0604020202020204" pitchFamily="34" charset="0"/>
              </a:rPr>
              <a:t>Développer la coéducation pour agir sur la réussite des élèves et lutter contre le décrochage scolaire</a:t>
            </a:r>
          </a:p>
        </p:txBody>
      </p:sp>
      <p:sp>
        <p:nvSpPr>
          <p:cNvPr id="91" name="Rectangle : coins arrondis 21">
            <a:extLst>
              <a:ext uri="{FF2B5EF4-FFF2-40B4-BE49-F238E27FC236}">
                <a16:creationId xmlns:a16="http://schemas.microsoft.com/office/drawing/2014/main" id="{EB545027-E8EF-4D99-A406-91646540D6D0}"/>
              </a:ext>
            </a:extLst>
          </p:cNvPr>
          <p:cNvSpPr/>
          <p:nvPr/>
        </p:nvSpPr>
        <p:spPr>
          <a:xfrm>
            <a:off x="4374903" y="6800551"/>
            <a:ext cx="3384000" cy="1224000"/>
          </a:xfrm>
          <a:prstGeom prst="roundRect">
            <a:avLst>
              <a:gd name="adj" fmla="val 13745"/>
            </a:avLst>
          </a:prstGeom>
          <a:solidFill>
            <a:srgbClr val="F8E1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80127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26A0120980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BEF07-CANOPÉ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École et pauvreté, Rencontre et communication avec les familles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92" name="Rectangle : coins arrondis 21">
            <a:extLst>
              <a:ext uri="{FF2B5EF4-FFF2-40B4-BE49-F238E27FC236}">
                <a16:creationId xmlns:a16="http://schemas.microsoft.com/office/drawing/2014/main" id="{B9B0F42E-A9B9-428B-AABC-DF75C3EA5F31}"/>
              </a:ext>
            </a:extLst>
          </p:cNvPr>
          <p:cNvSpPr/>
          <p:nvPr/>
        </p:nvSpPr>
        <p:spPr>
          <a:xfrm>
            <a:off x="4374903" y="8096731"/>
            <a:ext cx="3384000" cy="1008000"/>
          </a:xfrm>
          <a:prstGeom prst="roundRect">
            <a:avLst>
              <a:gd name="adj" fmla="val 14458"/>
            </a:avLst>
          </a:prstGeom>
          <a:solidFill>
            <a:srgbClr val="F8E1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81358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26A0121448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BEF07-CANOPÉ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CPS, motivation </a:t>
            </a:r>
          </a:p>
          <a:p>
            <a:pPr algn="ctr">
              <a:lnSpc>
                <a:spcPct val="110000"/>
              </a:lnSpc>
            </a:pP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et réussite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93" name="Rectangle : coins arrondis 92">
            <a:extLst>
              <a:ext uri="{FF2B5EF4-FFF2-40B4-BE49-F238E27FC236}">
                <a16:creationId xmlns:a16="http://schemas.microsoft.com/office/drawing/2014/main" id="{B3B59156-1584-48F3-8762-E932C1471409}"/>
              </a:ext>
            </a:extLst>
          </p:cNvPr>
          <p:cNvSpPr/>
          <p:nvPr/>
        </p:nvSpPr>
        <p:spPr>
          <a:xfrm>
            <a:off x="4374903" y="4640251"/>
            <a:ext cx="3384000" cy="1007999"/>
          </a:xfrm>
          <a:prstGeom prst="roundRect">
            <a:avLst>
              <a:gd name="adj" fmla="val 15454"/>
            </a:avLst>
          </a:prstGeom>
          <a:solidFill>
            <a:srgbClr val="FCF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81318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26A0121448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BEF07-CANOPÉ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C.A.R. Agir contre le décrochage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94" name="Rectangle : coins arrondis 21">
            <a:extLst>
              <a:ext uri="{FF2B5EF4-FFF2-40B4-BE49-F238E27FC236}">
                <a16:creationId xmlns:a16="http://schemas.microsoft.com/office/drawing/2014/main" id="{73759B9A-7287-4914-B0DC-75DC0F264D09}"/>
              </a:ext>
            </a:extLst>
          </p:cNvPr>
          <p:cNvSpPr/>
          <p:nvPr/>
        </p:nvSpPr>
        <p:spPr>
          <a:xfrm>
            <a:off x="4374903" y="5720401"/>
            <a:ext cx="3384000" cy="1007999"/>
          </a:xfrm>
          <a:prstGeom prst="roundRect">
            <a:avLst>
              <a:gd name="adj" fmla="val 14883"/>
            </a:avLst>
          </a:prstGeom>
          <a:solidFill>
            <a:srgbClr val="EDB121">
              <a:alpha val="3838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81319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26A0121448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BEF07-CANOPÉ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Familles et école pour une coéducation durable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95" name="Rectangle : coins arrondis 21">
            <a:extLst>
              <a:ext uri="{FF2B5EF4-FFF2-40B4-BE49-F238E27FC236}">
                <a16:creationId xmlns:a16="http://schemas.microsoft.com/office/drawing/2014/main" id="{E64C18BD-CC53-4184-9ABA-227EBFD3270A}"/>
              </a:ext>
            </a:extLst>
          </p:cNvPr>
          <p:cNvSpPr/>
          <p:nvPr/>
        </p:nvSpPr>
        <p:spPr>
          <a:xfrm>
            <a:off x="4374903" y="2479951"/>
            <a:ext cx="3384000" cy="1008000"/>
          </a:xfrm>
          <a:prstGeom prst="roundRect">
            <a:avLst>
              <a:gd name="adj" fmla="val 15212"/>
            </a:avLst>
          </a:prstGeom>
          <a:solidFill>
            <a:srgbClr val="FCF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80126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26A0120979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CANOPÉ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École et pauvreté, coéducation en jeu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99" name="Rectangle : coins arrondis 98">
            <a:extLst>
              <a:ext uri="{FF2B5EF4-FFF2-40B4-BE49-F238E27FC236}">
                <a16:creationId xmlns:a16="http://schemas.microsoft.com/office/drawing/2014/main" id="{F1C0074A-DC70-45A0-8570-1F9CB8E2E81F}"/>
              </a:ext>
            </a:extLst>
          </p:cNvPr>
          <p:cNvSpPr/>
          <p:nvPr/>
        </p:nvSpPr>
        <p:spPr>
          <a:xfrm>
            <a:off x="4374903" y="3560101"/>
            <a:ext cx="3384000" cy="1007999"/>
          </a:xfrm>
          <a:prstGeom prst="roundRect">
            <a:avLst>
              <a:gd name="adj" fmla="val 14879"/>
            </a:avLst>
          </a:prstGeom>
          <a:solidFill>
            <a:srgbClr val="FCF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81317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26A0121448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CANOPÉ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Clés d'une coéducation fructueuse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100" name="Rectangle à coins arrondis 27">
            <a:extLst>
              <a:ext uri="{FF2B5EF4-FFF2-40B4-BE49-F238E27FC236}">
                <a16:creationId xmlns:a16="http://schemas.microsoft.com/office/drawing/2014/main" id="{C17FAE60-CCF6-492F-A81E-7A1276CB7A99}"/>
              </a:ext>
            </a:extLst>
          </p:cNvPr>
          <p:cNvSpPr/>
          <p:nvPr/>
        </p:nvSpPr>
        <p:spPr>
          <a:xfrm>
            <a:off x="440999" y="4387695"/>
            <a:ext cx="3654000" cy="5181490"/>
          </a:xfrm>
          <a:prstGeom prst="roundRect">
            <a:avLst>
              <a:gd name="adj" fmla="val 48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339966"/>
              </a:solidFill>
            </a:endParaRPr>
          </a:p>
        </p:txBody>
      </p:sp>
      <p:sp>
        <p:nvSpPr>
          <p:cNvPr id="101" name="Rectangle à coins arrondis 34">
            <a:extLst>
              <a:ext uri="{FF2B5EF4-FFF2-40B4-BE49-F238E27FC236}">
                <a16:creationId xmlns:a16="http://schemas.microsoft.com/office/drawing/2014/main" id="{193EDA7B-178B-4D19-967D-F3A92EA5DF2F}"/>
              </a:ext>
            </a:extLst>
          </p:cNvPr>
          <p:cNvSpPr/>
          <p:nvPr/>
        </p:nvSpPr>
        <p:spPr>
          <a:xfrm>
            <a:off x="575999" y="4474081"/>
            <a:ext cx="3384000" cy="5942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600" b="1" dirty="0">
                <a:solidFill>
                  <a:srgbClr val="425DA8"/>
                </a:solidFill>
                <a:latin typeface="Marianne" panose="02000000000000000000" pitchFamily="2" charset="0"/>
                <a:cs typeface="Arial" panose="020B0604020202020204" pitchFamily="34" charset="0"/>
              </a:rPr>
              <a:t>Formations en lien</a:t>
            </a:r>
          </a:p>
          <a:p>
            <a:pPr algn="ctr"/>
            <a:r>
              <a:rPr lang="fr-FR" sz="1600" b="1" dirty="0">
                <a:solidFill>
                  <a:srgbClr val="425DA8"/>
                </a:solidFill>
                <a:latin typeface="Marianne" panose="02000000000000000000" pitchFamily="2" charset="0"/>
                <a:cs typeface="Arial" panose="020B0604020202020204" pitchFamily="34" charset="0"/>
              </a:rPr>
              <a:t> avec la santé</a:t>
            </a:r>
            <a:endParaRPr lang="fr-FR" sz="1600" dirty="0">
              <a:solidFill>
                <a:srgbClr val="425DA8"/>
              </a:solidFill>
              <a:latin typeface="Marianne Medium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04" name="Rectangle : coins arrondis 21">
            <a:extLst>
              <a:ext uri="{FF2B5EF4-FFF2-40B4-BE49-F238E27FC236}">
                <a16:creationId xmlns:a16="http://schemas.microsoft.com/office/drawing/2014/main" id="{9E4E3B5E-77F4-4C91-B700-4E59FD44BE52}"/>
              </a:ext>
            </a:extLst>
          </p:cNvPr>
          <p:cNvSpPr/>
          <p:nvPr/>
        </p:nvSpPr>
        <p:spPr>
          <a:xfrm>
            <a:off x="575999" y="5288341"/>
            <a:ext cx="3384000" cy="827999"/>
          </a:xfrm>
          <a:prstGeom prst="roundRect">
            <a:avLst>
              <a:gd name="adj" fmla="val 16848"/>
            </a:avLst>
          </a:prstGeom>
          <a:solidFill>
            <a:srgbClr val="425DA8">
              <a:alpha val="1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81187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26A0121377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BEF07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Formation PSC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109" name="Rectangle : coins arrondis 21">
            <a:extLst>
              <a:ext uri="{FF2B5EF4-FFF2-40B4-BE49-F238E27FC236}">
                <a16:creationId xmlns:a16="http://schemas.microsoft.com/office/drawing/2014/main" id="{F76CAEDD-4EEA-49D5-BF81-1953DE153378}"/>
              </a:ext>
            </a:extLst>
          </p:cNvPr>
          <p:cNvSpPr/>
          <p:nvPr/>
        </p:nvSpPr>
        <p:spPr>
          <a:xfrm>
            <a:off x="575999" y="6206248"/>
            <a:ext cx="3384000" cy="1008000"/>
          </a:xfrm>
          <a:prstGeom prst="roundRect">
            <a:avLst>
              <a:gd name="adj" fmla="val 17798"/>
            </a:avLst>
          </a:prstGeom>
          <a:solidFill>
            <a:srgbClr val="425DA8">
              <a:alpha val="1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79205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26A0120272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BEF07-PHARE 2+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APP gestion </a:t>
            </a:r>
          </a:p>
          <a:p>
            <a:pPr algn="ctr">
              <a:lnSpc>
                <a:spcPct val="110000"/>
              </a:lnSpc>
            </a:pP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des situations </a:t>
            </a:r>
            <a:r>
              <a:rPr lang="fr-FR" sz="1400" b="0" dirty="0" err="1">
                <a:solidFill>
                  <a:schemeClr val="tx1"/>
                </a:solidFill>
                <a:latin typeface="Marianne" panose="02000000000000000000" pitchFamily="2" charset="0"/>
              </a:rPr>
              <a:t>pHARe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111" name="Rectangle : coins arrondis 21">
            <a:extLst>
              <a:ext uri="{FF2B5EF4-FFF2-40B4-BE49-F238E27FC236}">
                <a16:creationId xmlns:a16="http://schemas.microsoft.com/office/drawing/2014/main" id="{A5662090-27BC-46B6-AF6D-3562ED302E2B}"/>
              </a:ext>
            </a:extLst>
          </p:cNvPr>
          <p:cNvSpPr/>
          <p:nvPr/>
        </p:nvSpPr>
        <p:spPr>
          <a:xfrm>
            <a:off x="575999" y="7294060"/>
            <a:ext cx="3384000" cy="1008000"/>
          </a:xfrm>
          <a:prstGeom prst="roundRect">
            <a:avLst>
              <a:gd name="adj" fmla="val 16663"/>
            </a:avLst>
          </a:prstGeom>
          <a:solidFill>
            <a:srgbClr val="425DA8">
              <a:alpha val="1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81267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26A0121422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BEF07-CANOPÉ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Adolescents, IA </a:t>
            </a:r>
          </a:p>
          <a:p>
            <a:pPr algn="ctr">
              <a:lnSpc>
                <a:spcPct val="110000"/>
              </a:lnSpc>
            </a:pP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et sante mentale</a:t>
            </a:r>
          </a:p>
        </p:txBody>
      </p:sp>
      <p:sp>
        <p:nvSpPr>
          <p:cNvPr id="112" name="Rectangle : coins arrondis 21">
            <a:extLst>
              <a:ext uri="{FF2B5EF4-FFF2-40B4-BE49-F238E27FC236}">
                <a16:creationId xmlns:a16="http://schemas.microsoft.com/office/drawing/2014/main" id="{55060923-9AD7-463C-8D9F-7EA1BFAA340F}"/>
              </a:ext>
            </a:extLst>
          </p:cNvPr>
          <p:cNvSpPr/>
          <p:nvPr/>
        </p:nvSpPr>
        <p:spPr>
          <a:xfrm>
            <a:off x="4374903" y="9176881"/>
            <a:ext cx="3384000" cy="1224000"/>
          </a:xfrm>
          <a:prstGeom prst="roundRect">
            <a:avLst>
              <a:gd name="adj" fmla="val 14458"/>
            </a:avLst>
          </a:prstGeom>
          <a:solidFill>
            <a:srgbClr val="F8E1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81360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26A0121448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BEF07-CANOPÉ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Parentalité numérique : Accompagnement </a:t>
            </a:r>
          </a:p>
          <a:p>
            <a:pPr algn="ctr">
              <a:lnSpc>
                <a:spcPct val="110000"/>
              </a:lnSpc>
            </a:pP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des parents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113" name="Rectangle : coins arrondis 21">
            <a:extLst>
              <a:ext uri="{FF2B5EF4-FFF2-40B4-BE49-F238E27FC236}">
                <a16:creationId xmlns:a16="http://schemas.microsoft.com/office/drawing/2014/main" id="{62B02FF2-16C0-407C-97CC-49ACBA954314}"/>
              </a:ext>
            </a:extLst>
          </p:cNvPr>
          <p:cNvSpPr/>
          <p:nvPr/>
        </p:nvSpPr>
        <p:spPr>
          <a:xfrm>
            <a:off x="4374903" y="12633361"/>
            <a:ext cx="3384000" cy="1008000"/>
          </a:xfrm>
          <a:prstGeom prst="roundRect">
            <a:avLst>
              <a:gd name="adj" fmla="val 16957"/>
            </a:avLst>
          </a:prstGeom>
          <a:solidFill>
            <a:srgbClr val="F1EC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81364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26A0121448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BEF07-CANOPÉ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Hackathon «Projets de coéducation»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114" name="Rectangle : coins arrondis 21">
            <a:extLst>
              <a:ext uri="{FF2B5EF4-FFF2-40B4-BE49-F238E27FC236}">
                <a16:creationId xmlns:a16="http://schemas.microsoft.com/office/drawing/2014/main" id="{7BB30A96-B920-4B14-ACA5-4DFF7D50A24D}"/>
              </a:ext>
            </a:extLst>
          </p:cNvPr>
          <p:cNvSpPr/>
          <p:nvPr/>
        </p:nvSpPr>
        <p:spPr>
          <a:xfrm>
            <a:off x="4374903" y="11553211"/>
            <a:ext cx="3384000" cy="1008000"/>
          </a:xfrm>
          <a:prstGeom prst="roundRect">
            <a:avLst>
              <a:gd name="adj" fmla="val 16957"/>
            </a:avLst>
          </a:prstGeom>
          <a:solidFill>
            <a:srgbClr val="F1EC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81361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26A0121448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BEF07-CANOPÉ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Atelier </a:t>
            </a:r>
          </a:p>
          <a:p>
            <a:pPr algn="ctr">
              <a:lnSpc>
                <a:spcPct val="110000"/>
              </a:lnSpc>
            </a:pP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de codéveloppement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115" name="Rectangle : coins arrondis 21">
            <a:extLst>
              <a:ext uri="{FF2B5EF4-FFF2-40B4-BE49-F238E27FC236}">
                <a16:creationId xmlns:a16="http://schemas.microsoft.com/office/drawing/2014/main" id="{F56C0145-85A7-4A65-9992-CAC9A0D26BD8}"/>
              </a:ext>
            </a:extLst>
          </p:cNvPr>
          <p:cNvSpPr/>
          <p:nvPr/>
        </p:nvSpPr>
        <p:spPr>
          <a:xfrm>
            <a:off x="575999" y="8404157"/>
            <a:ext cx="3384000" cy="1008000"/>
          </a:xfrm>
          <a:prstGeom prst="roundRect">
            <a:avLst>
              <a:gd name="adj" fmla="val 16663"/>
            </a:avLst>
          </a:prstGeom>
          <a:solidFill>
            <a:srgbClr val="425DA8">
              <a:alpha val="1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79496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26A0120469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EAFC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Devenir personnel repère en santé mentale </a:t>
            </a:r>
          </a:p>
        </p:txBody>
      </p:sp>
      <p:sp>
        <p:nvSpPr>
          <p:cNvPr id="116" name="Rectangle à coins arrondis 27">
            <a:extLst>
              <a:ext uri="{FF2B5EF4-FFF2-40B4-BE49-F238E27FC236}">
                <a16:creationId xmlns:a16="http://schemas.microsoft.com/office/drawing/2014/main" id="{AE8366B0-663E-4417-87C2-8B31A5B25C59}"/>
              </a:ext>
            </a:extLst>
          </p:cNvPr>
          <p:cNvSpPr/>
          <p:nvPr/>
        </p:nvSpPr>
        <p:spPr>
          <a:xfrm>
            <a:off x="8058780" y="5806497"/>
            <a:ext cx="3654000" cy="4139911"/>
          </a:xfrm>
          <a:prstGeom prst="roundRect">
            <a:avLst>
              <a:gd name="adj" fmla="val 48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339966"/>
              </a:solidFill>
            </a:endParaRPr>
          </a:p>
        </p:txBody>
      </p:sp>
      <p:sp>
        <p:nvSpPr>
          <p:cNvPr id="130" name="Rectangle à coins arrondis 34">
            <a:extLst>
              <a:ext uri="{FF2B5EF4-FFF2-40B4-BE49-F238E27FC236}">
                <a16:creationId xmlns:a16="http://schemas.microsoft.com/office/drawing/2014/main" id="{9A54464D-FA7D-44A8-BED1-DBE7A105A44F}"/>
              </a:ext>
            </a:extLst>
          </p:cNvPr>
          <p:cNvSpPr/>
          <p:nvPr/>
        </p:nvSpPr>
        <p:spPr>
          <a:xfrm>
            <a:off x="8193780" y="5892883"/>
            <a:ext cx="3384000" cy="5942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600" b="1" dirty="0">
                <a:solidFill>
                  <a:srgbClr val="425DA8"/>
                </a:solidFill>
                <a:latin typeface="Marianne" panose="02000000000000000000" pitchFamily="2" charset="0"/>
                <a:cs typeface="Arial" panose="020B0604020202020204" pitchFamily="34" charset="0"/>
              </a:rPr>
              <a:t>Formations du </a:t>
            </a:r>
            <a:r>
              <a:rPr lang="fr-FR" sz="1600" b="1" dirty="0" err="1">
                <a:solidFill>
                  <a:srgbClr val="425DA8"/>
                </a:solidFill>
                <a:latin typeface="Marianne" panose="02000000000000000000" pitchFamily="2" charset="0"/>
                <a:cs typeface="Arial" panose="020B0604020202020204" pitchFamily="34" charset="0"/>
              </a:rPr>
              <a:t>PrAF</a:t>
            </a:r>
            <a:r>
              <a:rPr lang="fr-FR" sz="1600" b="1" dirty="0">
                <a:solidFill>
                  <a:srgbClr val="425DA8"/>
                </a:solidFill>
                <a:latin typeface="Marianne" panose="02000000000000000000" pitchFamily="2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fr-FR" sz="1600" b="1" dirty="0">
                <a:solidFill>
                  <a:srgbClr val="425DA8"/>
                </a:solidFill>
                <a:latin typeface="Marianne" panose="02000000000000000000" pitchFamily="2" charset="0"/>
                <a:cs typeface="Arial" panose="020B0604020202020204" pitchFamily="34" charset="0"/>
              </a:rPr>
              <a:t>en lien avec le BEF</a:t>
            </a:r>
            <a:endParaRPr lang="fr-FR" sz="1600" dirty="0">
              <a:solidFill>
                <a:srgbClr val="425DA8"/>
              </a:solidFill>
              <a:latin typeface="Marianne Medium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31" name="Rectangle : coins arrondis 21">
            <a:extLst>
              <a:ext uri="{FF2B5EF4-FFF2-40B4-BE49-F238E27FC236}">
                <a16:creationId xmlns:a16="http://schemas.microsoft.com/office/drawing/2014/main" id="{A6FD5EF8-D799-4B15-BC6B-D126C1C132DA}"/>
              </a:ext>
            </a:extLst>
          </p:cNvPr>
          <p:cNvSpPr/>
          <p:nvPr/>
        </p:nvSpPr>
        <p:spPr>
          <a:xfrm>
            <a:off x="8193780" y="6744510"/>
            <a:ext cx="3384000" cy="827999"/>
          </a:xfrm>
          <a:prstGeom prst="roundRect">
            <a:avLst>
              <a:gd name="adj" fmla="val 16848"/>
            </a:avLst>
          </a:prstGeom>
          <a:solidFill>
            <a:srgbClr val="425DA8">
              <a:alpha val="1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79534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26A0120501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DAAC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Rdv culture - vent des forêts 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132" name="Rectangle : coins arrondis 21">
            <a:extLst>
              <a:ext uri="{FF2B5EF4-FFF2-40B4-BE49-F238E27FC236}">
                <a16:creationId xmlns:a16="http://schemas.microsoft.com/office/drawing/2014/main" id="{553A8C8E-C3DB-4E71-B72B-4E7DEA554B26}"/>
              </a:ext>
            </a:extLst>
          </p:cNvPr>
          <p:cNvSpPr/>
          <p:nvPr/>
        </p:nvSpPr>
        <p:spPr>
          <a:xfrm>
            <a:off x="8193780" y="7653016"/>
            <a:ext cx="3384000" cy="1008000"/>
          </a:xfrm>
          <a:prstGeom prst="roundRect">
            <a:avLst>
              <a:gd name="adj" fmla="val 17798"/>
            </a:avLst>
          </a:prstGeom>
          <a:solidFill>
            <a:srgbClr val="425DA8">
              <a:alpha val="1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79522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26A0120489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DAAC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Rdv culture ACB scène nationale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133" name="Rectangle : coins arrondis 21">
            <a:extLst>
              <a:ext uri="{FF2B5EF4-FFF2-40B4-BE49-F238E27FC236}">
                <a16:creationId xmlns:a16="http://schemas.microsoft.com/office/drawing/2014/main" id="{BA20CB52-A07A-4516-B293-D2A96893166D}"/>
              </a:ext>
            </a:extLst>
          </p:cNvPr>
          <p:cNvSpPr/>
          <p:nvPr/>
        </p:nvSpPr>
        <p:spPr>
          <a:xfrm>
            <a:off x="8193780" y="8753920"/>
            <a:ext cx="3384000" cy="1008000"/>
          </a:xfrm>
          <a:prstGeom prst="roundRect">
            <a:avLst>
              <a:gd name="adj" fmla="val 16663"/>
            </a:avLst>
          </a:prstGeom>
          <a:solidFill>
            <a:srgbClr val="425DA8">
              <a:alpha val="1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81313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26A0121445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DOC-CANOPÉ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Rdv profs docs - Bar-Le-Duc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  <p:sp>
        <p:nvSpPr>
          <p:cNvPr id="134" name="Rectangle : coins arrondis 21">
            <a:extLst>
              <a:ext uri="{FF2B5EF4-FFF2-40B4-BE49-F238E27FC236}">
                <a16:creationId xmlns:a16="http://schemas.microsoft.com/office/drawing/2014/main" id="{F8672778-2C0C-48DC-8DFF-0D1167A3AB3D}"/>
              </a:ext>
            </a:extLst>
          </p:cNvPr>
          <p:cNvSpPr/>
          <p:nvPr/>
        </p:nvSpPr>
        <p:spPr>
          <a:xfrm>
            <a:off x="4374903" y="10473061"/>
            <a:ext cx="3384000" cy="1008000"/>
          </a:xfrm>
          <a:prstGeom prst="roundRect">
            <a:avLst>
              <a:gd name="adj" fmla="val 16957"/>
            </a:avLst>
          </a:prstGeom>
          <a:solidFill>
            <a:srgbClr val="F1EC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fr-FR" sz="1400" b="1" dirty="0">
                <a:solidFill>
                  <a:schemeClr val="tx1"/>
                </a:solidFill>
                <a:latin typeface="Marianne" panose="02000000000000000000" pitchFamily="2" charset="0"/>
              </a:rPr>
              <a:t>79579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/ 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26A0120541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
</a:t>
            </a:r>
            <a:r>
              <a:rPr lang="fr-FR" sz="1400" b="0" dirty="0">
                <a:solidFill>
                  <a:schemeClr val="tx1"/>
                </a:solidFill>
                <a:latin typeface="Marianne Light" panose="02000000000000000000" pitchFamily="2" charset="0"/>
              </a:rPr>
              <a:t>CANOPÉ-CNESCO</a:t>
            </a:r>
            <a:r>
              <a:rPr lang="fr-FR" sz="1400" b="0" dirty="0">
                <a:solidFill>
                  <a:schemeClr val="tx1"/>
                </a:solidFill>
                <a:latin typeface="Marianne" panose="02000000000000000000" pitchFamily="2" charset="0"/>
              </a:rPr>
              <a:t> : Les adolescents au collège</a:t>
            </a:r>
            <a:endParaRPr lang="fr-FR" sz="1400" b="0" dirty="0">
              <a:solidFill>
                <a:sysClr val="windowText" lastClr="000000"/>
              </a:solidFill>
              <a:effectLst/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9370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7573</TotalTime>
  <Words>309</Words>
  <Application>Microsoft Office PowerPoint</Application>
  <PresentationFormat>Personnalisé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Marianne</vt:lpstr>
      <vt:lpstr>Marianne ExtraBold</vt:lpstr>
      <vt:lpstr>Marianne Light</vt:lpstr>
      <vt:lpstr>Marianne Medium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ANTOINE SEVERINE</dc:creator>
  <cp:lastModifiedBy>Emmanuel Perrignon</cp:lastModifiedBy>
  <cp:revision>70</cp:revision>
  <cp:lastPrinted>2026-06-25T09:50:30Z</cp:lastPrinted>
  <dcterms:created xsi:type="dcterms:W3CDTF">2023-05-19T08:22:05Z</dcterms:created>
  <dcterms:modified xsi:type="dcterms:W3CDTF">2026-07-04T15:16:29Z</dcterms:modified>
</cp:coreProperties>
</file>