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797675" cy="9982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9FCFC-F037-40C4-90AA-98C691E3F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DE28A4-6A79-4D3C-BA8F-F16A6B994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6F18DF-F98B-4269-A47A-9E1292E9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4E3FE6-D2EC-4D6A-98D0-6C0D91AD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2E4B3-F5FC-4B39-94B3-DF0FB5D0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08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B76EF-84FE-4E7C-8940-20CF5C69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9EDEF5-FFB9-438D-A088-D74BC217B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9F5BB7-F24A-4355-BD41-39E6471D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F6C61F-C11F-469D-A0BE-1339D2A9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8055A3-7FE4-4773-B0AE-D87EF825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9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2530FB-3B5D-4324-95E6-6C61DFEEF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1330BB-2F84-4B58-B967-4748091D6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6D791-C2D6-4691-8520-D659CDC2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65785B-EC36-41E5-849A-BEDA3995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9BF0D-48E8-41E9-A757-06E4B626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2CA5F-11CB-4B02-B790-2560C332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D3F20-554F-46DA-A54E-34D4C269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369F7C-1124-4587-9365-74294623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1D29A6-0C38-4CA5-A65D-687AB5D6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9EAA63-CB3D-493F-BB6E-F8E8D08E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97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7FE4D-4B97-4402-A9C9-2781164A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7A8D72-716F-4D8E-A901-1FC89A85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27B700-72D3-434B-8EDD-F7DACD62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7C5CD0-068C-4E41-B718-A61CA26F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86F897-170E-43CC-AE54-40E04039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17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78C05-022B-4634-84F7-0CDB4F02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616B5-6C5A-4936-BA64-732081379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D70A3E-5BBE-49FF-AE02-55C92814D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802CBF-1618-4AD2-BECD-EF75DFB0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478A40-AB60-4775-9CC2-0388DAEB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BE9438-C851-4994-86C9-3DA3A2FC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6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C1A77-B1B2-4D82-9F02-05589BE5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FEF397-BF77-48E2-BC4A-9080F604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1D2E65-C48E-4C6A-BD38-4DC17F01E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6F8F70-9853-4A1B-B346-EDF9EF21F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659D0D-35FE-4EB6-B05A-B0C9B9D31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A5D4B8-BF75-4600-84C6-B285F02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F0A2E6-D3D8-4A6D-9220-E8069E3B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8FD9F5-76DD-45BD-855F-CD3028DA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1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168FF-430E-4DAD-81EB-CA3C0386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8FF110-70FC-4688-BF17-A0AA60A0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8BB39-4032-4F70-9B45-A8A421E9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821727-4D0A-44EC-A47E-2694940F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4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11FFF6-EE18-4BD6-A7FD-51A8AEB3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431EC0-3583-4AF1-A1E2-4B79177E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B9D5E5-C9FC-4014-ACCC-E50D7721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33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BA894-675D-4769-A9AC-50EE47D9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DDDCD-5203-40C9-AD3B-0F0A3287A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D7B728-8741-4B7F-B7D0-DDCD09D8A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1EED07-5193-4FEC-8CC1-5AA2A60D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1F05DE-E1DE-45EE-AB0E-7DF9654A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4B2F47-0B3E-437E-A650-1958CEDD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28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4DB0C-B092-4081-B820-28F15C1C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F96F27-89F5-47FA-88B7-2CA41924D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B45514-0DB7-4F42-ACB3-6D561EFF3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4EC2EF-88B5-485D-BEA0-4FA29F50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22B8A4-3B95-49BC-86A8-C57B74EE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BCCBF5-7807-4B86-AB52-516E395B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0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D98C30-82EC-4239-BCC7-C5FA9275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CF5C42-4DFD-40E7-8096-9EC5E136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0215B8-E649-4CEA-9943-B2F94138D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4D73-DD9D-4DFA-B5CD-18A08365FFB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00E6BF-EB12-4A46-B358-7F9E56116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D16C7B-B802-458F-8EFA-F01138264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204F-70A4-44A7-BEBF-861541145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7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9A3C6CD-14BF-4DE5-84B4-F229C762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8" y="86856"/>
            <a:ext cx="2899115" cy="81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7E4F34-D237-44C7-905B-7C519352E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46" y="103103"/>
            <a:ext cx="935054" cy="935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22F19-7336-4602-B5A9-EBD39F41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14" y="103103"/>
            <a:ext cx="1671737" cy="8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FBEA7FF-BB4B-49C7-8986-8CB20B2D0E81}"/>
              </a:ext>
            </a:extLst>
          </p:cNvPr>
          <p:cNvSpPr txBox="1">
            <a:spLocks/>
          </p:cNvSpPr>
          <p:nvPr/>
        </p:nvSpPr>
        <p:spPr>
          <a:xfrm>
            <a:off x="1056473" y="1447094"/>
            <a:ext cx="9144000" cy="4430178"/>
          </a:xfrm>
          <a:prstGeom prst="rect">
            <a:avLst/>
          </a:prstGeom>
          <a:solidFill>
            <a:srgbClr val="3B8B3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bg1"/>
                </a:solidFill>
              </a:rPr>
              <a:t>Campagne équipements sportifs</a:t>
            </a:r>
          </a:p>
          <a:p>
            <a:r>
              <a:rPr lang="fr-FR" sz="4800" b="1" dirty="0">
                <a:solidFill>
                  <a:schemeClr val="bg1"/>
                </a:solidFill>
              </a:rPr>
              <a:t>- 2026 - </a:t>
            </a:r>
          </a:p>
          <a:p>
            <a:endParaRPr lang="fr-F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8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7B0A6-B774-4DBF-84A0-0602D2C452B1}"/>
              </a:ext>
            </a:extLst>
          </p:cNvPr>
          <p:cNvSpPr txBox="1">
            <a:spLocks/>
          </p:cNvSpPr>
          <p:nvPr/>
        </p:nvSpPr>
        <p:spPr>
          <a:xfrm>
            <a:off x="0" y="-10793"/>
            <a:ext cx="12192000" cy="863002"/>
          </a:xfrm>
          <a:prstGeom prst="rect">
            <a:avLst/>
          </a:prstGeom>
          <a:solidFill>
            <a:srgbClr val="3B8B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fr-FR" sz="3200" b="1" dirty="0">
                <a:solidFill>
                  <a:prstClr val="white"/>
                </a:solidFill>
                <a:ea typeface="+mn-ea"/>
                <a:cs typeface="+mn-cs"/>
              </a:rPr>
              <a:t>Présentation de la campagne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C2017C-DA6E-43A1-8A07-5A97D0A44C1E}"/>
              </a:ext>
            </a:extLst>
          </p:cNvPr>
          <p:cNvSpPr txBox="1"/>
          <p:nvPr/>
        </p:nvSpPr>
        <p:spPr>
          <a:xfrm>
            <a:off x="492981" y="1408823"/>
            <a:ext cx="11131826" cy="2554545"/>
          </a:xfrm>
          <a:prstGeom prst="rect">
            <a:avLst/>
          </a:prstGeom>
          <a:noFill/>
          <a:ln>
            <a:solidFill>
              <a:srgbClr val="3B8B3D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fr-FR" sz="800" dirty="0"/>
          </a:p>
          <a:p>
            <a:pPr algn="just"/>
            <a:r>
              <a:rPr lang="fr-FR" dirty="0"/>
              <a:t>Ce plan équipements 2026, s’inscrit dans la continuité du plan 5 000 équipements de sport qui a permis d’atteindre les objectifs fixés sur la période 2022 et 2025.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Ce nouveau plan fait référence à un contexte marqué par: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L’exigence croissante de sobriété énergétique des infrastructures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La volonté d’assurer une transition durable des équipements sportifs, qu’il s’agisse de rénovation, de modernisation ou de construction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La volonté de s’engager pleinement dans la dynamique des Jeux olympiques et paralympiques d’hiver Alpes 2030</a:t>
            </a:r>
          </a:p>
          <a:p>
            <a:pPr marL="285750" indent="-285750" algn="just">
              <a:buFontTx/>
              <a:buChar char="-"/>
            </a:pPr>
            <a:endParaRPr lang="fr-FR" sz="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E4DB86-6268-4758-9A7E-036804B8E31F}"/>
              </a:ext>
            </a:extLst>
          </p:cNvPr>
          <p:cNvSpPr txBox="1"/>
          <p:nvPr/>
        </p:nvSpPr>
        <p:spPr>
          <a:xfrm>
            <a:off x="492981" y="4181318"/>
            <a:ext cx="11131826" cy="2000548"/>
          </a:xfrm>
          <a:prstGeom prst="rect">
            <a:avLst/>
          </a:prstGeom>
          <a:noFill/>
          <a:ln>
            <a:solidFill>
              <a:srgbClr val="3B8B3D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fr-FR" sz="800" dirty="0"/>
          </a:p>
          <a:p>
            <a:pPr algn="just"/>
            <a:r>
              <a:rPr lang="fr-FR" dirty="0"/>
              <a:t>Les projets sélectionnés devront respecter un ou plusieurs objectifs ci-dessous: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Répondre à une situation de carence locale en matière d’équipements sportifs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Prendre en compte les enjeux de sobriété énergétique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Contribuer à la transition écologique et adapter les équipements au changement climatique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Présenter un caractère innovant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Préparer l’héritage des Jeux olympiques et paralympiques d’hiver, Alpes 2030</a:t>
            </a:r>
          </a:p>
          <a:p>
            <a:pPr marL="285750" indent="-285750" algn="just">
              <a:buFontTx/>
              <a:buChar char="-"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84474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7B0A6-B774-4DBF-84A0-0602D2C452B1}"/>
              </a:ext>
            </a:extLst>
          </p:cNvPr>
          <p:cNvSpPr txBox="1">
            <a:spLocks/>
          </p:cNvSpPr>
          <p:nvPr/>
        </p:nvSpPr>
        <p:spPr>
          <a:xfrm>
            <a:off x="0" y="-10793"/>
            <a:ext cx="12192000" cy="726410"/>
          </a:xfrm>
          <a:prstGeom prst="rect">
            <a:avLst/>
          </a:prstGeom>
          <a:solidFill>
            <a:srgbClr val="3B8B3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fr-FR" sz="3200" b="1" dirty="0">
                <a:solidFill>
                  <a:prstClr val="white"/>
                </a:solidFill>
                <a:ea typeface="+mn-ea"/>
                <a:cs typeface="+mn-cs"/>
              </a:rPr>
              <a:t>Présentation de la campagne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C2017C-DA6E-43A1-8A07-5A97D0A44C1E}"/>
              </a:ext>
            </a:extLst>
          </p:cNvPr>
          <p:cNvSpPr txBox="1"/>
          <p:nvPr/>
        </p:nvSpPr>
        <p:spPr>
          <a:xfrm>
            <a:off x="530087" y="860198"/>
            <a:ext cx="11131826" cy="5801588"/>
          </a:xfrm>
          <a:prstGeom prst="rect">
            <a:avLst/>
          </a:prstGeom>
          <a:noFill/>
          <a:ln>
            <a:solidFill>
              <a:srgbClr val="3B8B3D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b="1" dirty="0"/>
              <a:t>Le budget consacré au plan équipements sportifs 2026 est de </a:t>
            </a:r>
            <a:r>
              <a:rPr lang="fr-FR" sz="1700" b="1" u="sng" dirty="0"/>
              <a:t>39,175M€</a:t>
            </a:r>
          </a:p>
          <a:p>
            <a:endParaRPr lang="fr-FR" sz="800" dirty="0"/>
          </a:p>
          <a:p>
            <a:r>
              <a:rPr lang="fr-FR" sz="1700" dirty="0"/>
              <a:t>Ce plan se décline en 5 dispositifs:</a:t>
            </a:r>
          </a:p>
          <a:p>
            <a:pPr marL="285750" indent="-285750">
              <a:buFontTx/>
              <a:buChar char="-"/>
            </a:pPr>
            <a:r>
              <a:rPr lang="fr-FR" sz="1700" dirty="0"/>
              <a:t>Un dispositif dédié aux </a:t>
            </a:r>
            <a:r>
              <a:rPr lang="fr-FR" sz="1700" b="1" dirty="0"/>
              <a:t>piscines</a:t>
            </a:r>
            <a:r>
              <a:rPr lang="fr-FR" sz="1700" dirty="0"/>
              <a:t> en territoires carencés: </a:t>
            </a:r>
            <a:r>
              <a:rPr lang="fr-FR" sz="1700" b="1" u="sng" dirty="0"/>
              <a:t>10M€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/>
              <a:t>Prioritairement rénovation et modernisation des piscines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/>
              <a:t>Construction de piscine dont le coût total n’excède pas 10M€ (hors foncier)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700" dirty="0"/>
              <a:t>Taux de subvention maxi: 20% du montant subventionnable</a:t>
            </a:r>
          </a:p>
          <a:p>
            <a:pPr lvl="2"/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sz="1700" dirty="0"/>
              <a:t>Un dispositif dédié à la </a:t>
            </a:r>
            <a:r>
              <a:rPr lang="fr-FR" sz="1700" b="1" dirty="0"/>
              <a:t>rénovation d’équipements sportifs structurants </a:t>
            </a:r>
            <a:r>
              <a:rPr lang="fr-FR" sz="1700" dirty="0"/>
              <a:t>en territoires carencés: </a:t>
            </a:r>
            <a:r>
              <a:rPr lang="fr-FR" sz="1700" b="1" u="sng" dirty="0"/>
              <a:t>8,8M€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/>
              <a:t>Rénovation et modernisation des équipements, réduction de la consommation d’au moins 40%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700" dirty="0"/>
              <a:t>Taux de subvention maxi: 20% du montant subventionnable</a:t>
            </a:r>
          </a:p>
          <a:p>
            <a:pPr lvl="2"/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sz="1700" dirty="0"/>
              <a:t>Un dispositif dédié à la </a:t>
            </a:r>
            <a:r>
              <a:rPr lang="fr-FR" sz="1700" b="1" dirty="0"/>
              <a:t>pratique parasportive</a:t>
            </a:r>
            <a:r>
              <a:rPr lang="fr-FR" sz="1700" dirty="0"/>
              <a:t>: </a:t>
            </a:r>
            <a:r>
              <a:rPr lang="fr-FR" sz="1700" b="1" u="sng" dirty="0"/>
              <a:t>2,5M€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/>
              <a:t>Construction, mise en accessibilité et acquisition de matériels lourds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700" dirty="0"/>
              <a:t>Taux de subvention maxi: 20% du montant subventionnable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sz="1700" dirty="0"/>
              <a:t>Un dispositif s’inscrivant dans </a:t>
            </a:r>
            <a:r>
              <a:rPr lang="fr-FR" sz="1700" b="1" dirty="0"/>
              <a:t>l’héritage des Jeux olympiques et paralympiques</a:t>
            </a:r>
            <a:r>
              <a:rPr lang="fr-FR" sz="1700" dirty="0"/>
              <a:t>, Alpes 2030: </a:t>
            </a:r>
            <a:r>
              <a:rPr lang="fr-FR" sz="1700" b="1" u="sng" dirty="0"/>
              <a:t>10M€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/>
              <a:t>Financement d’équipements sportifs structurants conformes aux exigences de la haute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/>
              <a:t>Petits équipements de proximité extérieurs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700" dirty="0"/>
              <a:t>Taux de subvention maxi: 50% du montant subventionnable (jusqu’à 80% pour les structurants répondant à un enjeu particulièrement marqué de performance et en lien direct avec les sports d’hiver</a:t>
            </a:r>
          </a:p>
          <a:p>
            <a:pPr lvl="2"/>
            <a:endParaRPr lang="fr-FR" sz="800" dirty="0"/>
          </a:p>
          <a:p>
            <a:r>
              <a:rPr lang="fr-FR" sz="1700" b="1" u="sng" dirty="0"/>
              <a:t>Remarque:</a:t>
            </a:r>
            <a:r>
              <a:rPr lang="fr-FR" sz="1700" b="1" dirty="0"/>
              <a:t> </a:t>
            </a:r>
            <a:r>
              <a:rPr lang="fr-FR" sz="1700" b="1" dirty="0">
                <a:solidFill>
                  <a:srgbClr val="FF0000"/>
                </a:solidFill>
              </a:rPr>
              <a:t>L’ensemble de ces campagnes est géré au niveau </a:t>
            </a:r>
            <a:r>
              <a:rPr lang="fr-FR" sz="1700" b="1">
                <a:solidFill>
                  <a:srgbClr val="FF0000"/>
                </a:solidFill>
              </a:rPr>
              <a:t>national par l’ANS</a:t>
            </a:r>
            <a:endParaRPr lang="fr-FR" sz="1700" b="1" dirty="0">
              <a:solidFill>
                <a:srgbClr val="FF0000"/>
              </a:solidFill>
            </a:endParaRP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sz="1700" dirty="0"/>
              <a:t>Un plan de développement des </a:t>
            </a:r>
            <a:r>
              <a:rPr lang="fr-FR" sz="1700" b="1" dirty="0"/>
              <a:t>équipements sportifs en outre mer</a:t>
            </a:r>
            <a:r>
              <a:rPr lang="fr-FR" sz="1700" dirty="0"/>
              <a:t>: </a:t>
            </a:r>
            <a:r>
              <a:rPr lang="fr-FR" sz="1700" b="1" u="sng" dirty="0"/>
              <a:t>7,875M€</a:t>
            </a:r>
          </a:p>
        </p:txBody>
      </p:sp>
    </p:spTree>
    <p:extLst>
      <p:ext uri="{BB962C8B-B14F-4D97-AF65-F5344CB8AC3E}">
        <p14:creationId xmlns:p14="http://schemas.microsoft.com/office/powerpoint/2010/main" val="95900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E48E56-E556-4E83-A65F-77FF2330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26"/>
            <a:ext cx="12192000" cy="65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D7C25E-4935-41B2-8879-4E474B23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4"/>
            <a:ext cx="12192000" cy="67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CCB00F-728C-45EA-8BE6-67CE097B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81"/>
            <a:ext cx="12192000" cy="66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685182-CE94-44BB-A616-3A47D64D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54"/>
            <a:ext cx="12192000" cy="67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828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377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pgoetz@int.ac-nancy-metz.fr</dc:creator>
  <cp:lastModifiedBy>pgoetz@int.ac-nancy-metz.fr</cp:lastModifiedBy>
  <cp:revision>15</cp:revision>
  <cp:lastPrinted>2026-03-30T08:06:53Z</cp:lastPrinted>
  <dcterms:created xsi:type="dcterms:W3CDTF">2026-03-30T08:00:52Z</dcterms:created>
  <dcterms:modified xsi:type="dcterms:W3CDTF">2026-04-07T19:50:12Z</dcterms:modified>
</cp:coreProperties>
</file>